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slide" Target="../slides/slide2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07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12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9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93429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93429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93429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93429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93429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5619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5619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561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868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5619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5619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5636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5636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5636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5636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5636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7951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7951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795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6289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7951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38"/>
          <a:stretch>
            <a:fillRect/>
          </a:stretch>
        </p:blipFill>
        <p:spPr bwMode="auto">
          <a:xfrm>
            <a:off x="0" y="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3"/>
          <p:cNvGrpSpPr>
            <a:grpSpLocks/>
          </p:cNvGrpSpPr>
          <p:nvPr userDrawn="1"/>
        </p:nvGrpSpPr>
        <p:grpSpPr bwMode="auto">
          <a:xfrm>
            <a:off x="192088" y="96838"/>
            <a:ext cx="6329362" cy="546100"/>
            <a:chOff x="200440" y="124286"/>
            <a:chExt cx="6327410" cy="541333"/>
          </a:xfrm>
        </p:grpSpPr>
        <p:sp>
          <p:nvSpPr>
            <p:cNvPr id="4" name="文字方塊 3"/>
            <p:cNvSpPr txBox="1"/>
            <p:nvPr/>
          </p:nvSpPr>
          <p:spPr>
            <a:xfrm>
              <a:off x="200440" y="124286"/>
              <a:ext cx="1645729" cy="5193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sz="2800" spc="800" dirty="0">
                  <a:latin typeface="+mn-ea"/>
                  <a:ea typeface="+mn-ea"/>
                </a:rPr>
                <a:t>第十課</a:t>
              </a:r>
            </a:p>
          </p:txBody>
        </p:sp>
        <p:sp>
          <p:nvSpPr>
            <p:cNvPr id="5" name="文字方塊 4"/>
            <p:cNvSpPr txBox="1">
              <a:spLocks noChangeArrowheads="1"/>
            </p:cNvSpPr>
            <p:nvPr/>
          </p:nvSpPr>
          <p:spPr bwMode="auto">
            <a:xfrm>
              <a:off x="1633510" y="146317"/>
              <a:ext cx="4894340" cy="5193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marL="850900" indent="-850900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玉山    迎接臺灣第一道曙光</a:t>
              </a:r>
            </a:p>
          </p:txBody>
        </p:sp>
      </p:grpSp>
      <p:pic>
        <p:nvPicPr>
          <p:cNvPr id="6" name="Picture 6" descr="C:\Users\K1000509\Desktop\國文重製\ppt素材\國文ppt重製-1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1374775"/>
            <a:ext cx="5397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>
            <a:spLocks noChangeArrowheads="1"/>
          </p:cNvSpPr>
          <p:nvPr userDrawn="1"/>
        </p:nvSpPr>
        <p:spPr bwMode="auto">
          <a:xfrm>
            <a:off x="8340725" y="1828800"/>
            <a:ext cx="539750" cy="2554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注釋</a:t>
            </a:r>
          </a:p>
        </p:txBody>
      </p:sp>
      <p:grpSp>
        <p:nvGrpSpPr>
          <p:cNvPr id="8" name="群組 8"/>
          <p:cNvGrpSpPr>
            <a:grpSpLocks/>
          </p:cNvGrpSpPr>
          <p:nvPr userDrawn="1"/>
        </p:nvGrpSpPr>
        <p:grpSpPr bwMode="auto">
          <a:xfrm>
            <a:off x="7304088" y="6264275"/>
            <a:ext cx="1828800" cy="554038"/>
            <a:chOff x="7729538" y="5007431"/>
            <a:chExt cx="1828800" cy="552980"/>
          </a:xfrm>
        </p:grpSpPr>
        <p:sp>
          <p:nvSpPr>
            <p:cNvPr id="9" name="矩形 8"/>
            <p:cNvSpPr/>
            <p:nvPr userDrawn="1"/>
          </p:nvSpPr>
          <p:spPr>
            <a:xfrm>
              <a:off x="7729538" y="5007431"/>
              <a:ext cx="1828800" cy="552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/>
            </a:p>
          </p:txBody>
        </p:sp>
        <p:pic>
          <p:nvPicPr>
            <p:cNvPr id="10" name="Picture 3" descr="D:\01數研工作紀錄\108-0作戰期\國文重製\ppt素材\國文ppt重製-36.png">
              <a:hlinkClick r:id="" action="ppaction://hlinkshowjump?jump=nextslide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56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D:\01數研工作紀錄\108-0作戰期\國文重製\ppt素材\國文ppt重製-34.png">
              <a:hlinkClick r:id="rId5" action="ppaction://hlinksldjump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638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D:\01數研工作紀錄\108-0作戰期\國文重製\ppt素材\國文ppt重製-35.png">
              <a:hlinkClick r:id="" action="ppaction://hlinkshowjump?jump=previousslide"/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143" y="5092411"/>
              <a:ext cx="474324" cy="46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" name="直線接點 12"/>
          <p:cNvCxnSpPr/>
          <p:nvPr userDrawn="1"/>
        </p:nvCxnSpPr>
        <p:spPr>
          <a:xfrm>
            <a:off x="2501900" y="414338"/>
            <a:ext cx="620713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1" descr="icon5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000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795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34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73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35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46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2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27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A94D-42E1-4B5A-8A3F-A441D02FB650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0D3A-CD02-4A6B-8DFF-9D240A7C4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18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第十課 玉山</a:t>
            </a:r>
            <a:r>
              <a:rPr lang="en-US" altLang="zh-TW" dirty="0" smtClean="0"/>
              <a:t>-</a:t>
            </a:r>
            <a:br>
              <a:rPr lang="en-US" altLang="zh-TW" dirty="0" smtClean="0"/>
            </a:br>
            <a:r>
              <a:rPr lang="zh-TW" altLang="en-US" dirty="0" smtClean="0"/>
              <a:t>迎接台灣第一道曙光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2564904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50"/>
                </a:solidFill>
              </a:rPr>
              <a:t>課文講解</a:t>
            </a:r>
            <a:r>
              <a:rPr lang="en-US" altLang="zh-TW" sz="5400" dirty="0" smtClean="0">
                <a:solidFill>
                  <a:srgbClr val="00B050"/>
                </a:solidFill>
              </a:rPr>
              <a:t>PPT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619672" y="429309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5400" dirty="0">
              <a:solidFill>
                <a:srgbClr val="00B050"/>
              </a:solidFill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475656" y="426050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>
                <a:solidFill>
                  <a:srgbClr val="FF0000"/>
                </a:solidFill>
              </a:rPr>
              <a:t>文章旁紅字為課文</a:t>
            </a:r>
            <a:r>
              <a:rPr lang="zh-TW" altLang="en-US" sz="2400" dirty="0" smtClean="0">
                <a:solidFill>
                  <a:srgbClr val="FF0000"/>
                </a:solidFill>
              </a:rPr>
              <a:t>解說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r>
              <a:rPr lang="zh-TW" altLang="en-US" sz="2400" dirty="0">
                <a:solidFill>
                  <a:srgbClr val="FF0000"/>
                </a:solidFill>
              </a:rPr>
              <a:t>請將段落</a:t>
            </a:r>
            <a:r>
              <a:rPr lang="zh-TW" altLang="en-US" sz="2400" dirty="0" smtClean="0">
                <a:solidFill>
                  <a:srgbClr val="FF0000"/>
                </a:solidFill>
              </a:rPr>
              <a:t>大意及修辭寫在課本裡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164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219575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di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dirty="0">
                <a:latin typeface="+mn-ea"/>
                <a:ea typeface="+mn-ea"/>
              </a:rPr>
              <a:t>我第一次登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就非常幸運，除了一群文化界的朋友同行，還有古道專家</a:t>
            </a:r>
            <a:r>
              <a:rPr lang="zh-TW" altLang="en-US" sz="3400" u="sng" dirty="0">
                <a:latin typeface="+mn-ea"/>
                <a:ea typeface="+mn-ea"/>
              </a:rPr>
              <a:t>楊南郡</a:t>
            </a:r>
            <a:r>
              <a:rPr lang="zh-TW" altLang="en-US" sz="3400" dirty="0">
                <a:latin typeface="+mn-ea"/>
                <a:ea typeface="+mn-ea"/>
              </a:rPr>
              <a:t>一路為我們導覽。至今我依然清楚的記得，那天，晴空淡藍，卻孤傲得不許半絲白雲踏入，</a:t>
            </a:r>
            <a:r>
              <a:rPr lang="zh-TW" altLang="en-US" sz="3400" u="sng" dirty="0">
                <a:latin typeface="+mn-ea"/>
                <a:ea typeface="+mn-ea"/>
              </a:rPr>
              <a:t>楊南郡</a:t>
            </a:r>
            <a:r>
              <a:rPr lang="zh-TW" altLang="en-US" sz="3400" dirty="0">
                <a:latin typeface="+mn-ea"/>
                <a:ea typeface="+mn-ea"/>
              </a:rPr>
              <a:t>引領我們在</a:t>
            </a:r>
            <a:r>
              <a:rPr lang="zh-TW" altLang="en-US" sz="3400" u="sng" dirty="0">
                <a:latin typeface="+mn-ea"/>
                <a:ea typeface="+mn-ea"/>
              </a:rPr>
              <a:t>八通關</a:t>
            </a:r>
            <a:r>
              <a:rPr lang="zh-TW" altLang="en-US" sz="3400" dirty="0">
                <a:latin typeface="+mn-ea"/>
                <a:ea typeface="+mn-ea"/>
              </a:rPr>
              <a:t>草原解說</a:t>
            </a:r>
            <a:r>
              <a:rPr lang="zh-TW" altLang="en-US" sz="3400" u="sng" dirty="0">
                <a:latin typeface="+mn-ea"/>
                <a:ea typeface="+mn-ea"/>
              </a:rPr>
              <a:t>清朝</a:t>
            </a:r>
            <a:r>
              <a:rPr lang="zh-TW" altLang="en-US" sz="3400" dirty="0">
                <a:latin typeface="+mn-ea"/>
                <a:ea typeface="+mn-ea"/>
              </a:rPr>
              <a:t>古道與</a:t>
            </a:r>
            <a:r>
              <a:rPr lang="zh-TW" altLang="en-US" sz="3400" u="sng" dirty="0">
                <a:latin typeface="+mn-ea"/>
                <a:ea typeface="+mn-ea"/>
              </a:rPr>
              <a:t>日</a:t>
            </a:r>
            <a:r>
              <a:rPr lang="zh-TW" altLang="en-US" sz="3400" dirty="0">
                <a:latin typeface="+mn-ea"/>
                <a:ea typeface="+mn-ea"/>
              </a:rPr>
              <a:t>治越嶺道的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來龍去脈</a:t>
            </a:r>
            <a:r>
              <a:rPr lang="zh-TW" altLang="en-US" sz="3400" dirty="0">
                <a:latin typeface="+mn-ea"/>
                <a:ea typeface="+mn-ea"/>
              </a:rPr>
              <a:t>，</a:t>
            </a:r>
          </a:p>
        </p:txBody>
      </p:sp>
      <p:pic>
        <p:nvPicPr>
          <p:cNvPr id="37892" name="Picture 13" descr="2014-07-13_170606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768350"/>
            <a:ext cx="5524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3" name="群組 1"/>
          <p:cNvGrpSpPr>
            <a:grpSpLocks/>
          </p:cNvGrpSpPr>
          <p:nvPr/>
        </p:nvGrpSpPr>
        <p:grpSpPr bwMode="auto">
          <a:xfrm>
            <a:off x="2871788" y="2347913"/>
            <a:ext cx="2379662" cy="3711575"/>
            <a:chOff x="12171646" y="1462306"/>
            <a:chExt cx="2381412" cy="3707925"/>
          </a:xfrm>
        </p:grpSpPr>
        <p:sp>
          <p:nvSpPr>
            <p:cNvPr id="37901" name="文字方塊 64"/>
            <p:cNvSpPr txBox="1">
              <a:spLocks noChangeArrowheads="1"/>
            </p:cNvSpPr>
            <p:nvPr/>
          </p:nvSpPr>
          <p:spPr bwMode="auto">
            <a:xfrm>
              <a:off x="13747519" y="4523904"/>
              <a:ext cx="805539" cy="64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7902" name="文字方塊 65"/>
            <p:cNvSpPr txBox="1">
              <a:spLocks noChangeArrowheads="1"/>
            </p:cNvSpPr>
            <p:nvPr/>
          </p:nvSpPr>
          <p:spPr bwMode="auto">
            <a:xfrm>
              <a:off x="12171646" y="1462306"/>
              <a:ext cx="805536" cy="646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8" name="Text Box 187"/>
          <p:cNvSpPr txBox="1">
            <a:spLocks noChangeArrowheads="1"/>
          </p:cNvSpPr>
          <p:nvPr/>
        </p:nvSpPr>
        <p:spPr bwMode="auto">
          <a:xfrm>
            <a:off x="4130675" y="4572000"/>
            <a:ext cx="45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grpSp>
        <p:nvGrpSpPr>
          <p:cNvPr id="37896" name="群組 21"/>
          <p:cNvGrpSpPr>
            <a:grpSpLocks/>
          </p:cNvGrpSpPr>
          <p:nvPr/>
        </p:nvGrpSpPr>
        <p:grpSpPr bwMode="auto">
          <a:xfrm>
            <a:off x="1354138" y="830263"/>
            <a:ext cx="1553391" cy="5360987"/>
            <a:chOff x="1354019" y="830263"/>
            <a:chExt cx="1553207" cy="5361173"/>
          </a:xfrm>
        </p:grpSpPr>
        <p:sp>
          <p:nvSpPr>
            <p:cNvPr id="37898" name="Line 117"/>
            <p:cNvSpPr>
              <a:spLocks noChangeShapeType="1"/>
            </p:cNvSpPr>
            <p:nvPr/>
          </p:nvSpPr>
          <p:spPr bwMode="auto">
            <a:xfrm>
              <a:off x="2907226" y="2994792"/>
              <a:ext cx="0" cy="3196644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899" name="Line 117"/>
            <p:cNvSpPr>
              <a:spLocks noChangeShapeType="1"/>
            </p:cNvSpPr>
            <p:nvPr/>
          </p:nvSpPr>
          <p:spPr bwMode="auto">
            <a:xfrm>
              <a:off x="2127738" y="853706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00" name="Line 117"/>
            <p:cNvSpPr>
              <a:spLocks noChangeShapeType="1"/>
            </p:cNvSpPr>
            <p:nvPr/>
          </p:nvSpPr>
          <p:spPr bwMode="auto">
            <a:xfrm>
              <a:off x="1354019" y="830263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278266" y="987867"/>
            <a:ext cx="1107996" cy="334208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</a:rPr>
              <a:t>作者初登</a:t>
            </a:r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的經驗並非走馬看花，而是具備歷史與文化傳承的意義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1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164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9385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TW" altLang="en-US" sz="3400" dirty="0" smtClean="0">
                <a:latin typeface="+mn-ea"/>
                <a:ea typeface="+mn-ea"/>
              </a:rPr>
              <a:t>歷史就循著那兩條古道在草原上交錯、搬演。</a:t>
            </a: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 smtClean="0">
                <a:latin typeface="+mn-ea"/>
                <a:ea typeface="+mn-ea"/>
              </a:rPr>
              <a:t>　　</a:t>
            </a: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 </a:t>
            </a:r>
            <a:r>
              <a:rPr lang="zh-TW" altLang="en-US" sz="3400" dirty="0" smtClean="0">
                <a:latin typeface="+mn-ea"/>
                <a:ea typeface="+mn-ea"/>
              </a:rPr>
              <a:t>  </a:t>
            </a:r>
            <a:endParaRPr lang="en-US" altLang="zh-TW" sz="3400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 </a:t>
            </a:r>
            <a:r>
              <a:rPr lang="zh-TW" altLang="en-US" sz="3400" dirty="0" smtClean="0">
                <a:latin typeface="+mn-ea"/>
                <a:ea typeface="+mn-ea"/>
              </a:rPr>
              <a:t>  從此，我與</a:t>
            </a:r>
            <a:r>
              <a:rPr lang="zh-TW" altLang="en-US" sz="3400" u="sng" dirty="0" smtClean="0">
                <a:latin typeface="+mn-ea"/>
                <a:ea typeface="+mn-ea"/>
              </a:rPr>
              <a:t>玉山</a:t>
            </a:r>
            <a:r>
              <a:rPr lang="zh-TW" altLang="en-US" sz="3400" dirty="0" smtClean="0">
                <a:latin typeface="+mn-ea"/>
                <a:ea typeface="+mn-ea"/>
              </a:rPr>
              <a:t>結下不解之緣。</a:t>
            </a:r>
            <a:endParaRPr lang="zh-TW" altLang="en-US" sz="3400" dirty="0">
              <a:latin typeface="+mn-ea"/>
              <a:ea typeface="+mn-ea"/>
            </a:endParaRPr>
          </a:p>
        </p:txBody>
      </p:sp>
      <p:grpSp>
        <p:nvGrpSpPr>
          <p:cNvPr id="38916" name="群組 1"/>
          <p:cNvGrpSpPr>
            <a:grpSpLocks/>
          </p:cNvGrpSpPr>
          <p:nvPr/>
        </p:nvGrpSpPr>
        <p:grpSpPr bwMode="auto">
          <a:xfrm>
            <a:off x="6503988" y="395288"/>
            <a:ext cx="1574800" cy="3849687"/>
            <a:chOff x="16087521" y="-489062"/>
            <a:chExt cx="1575877" cy="3846785"/>
          </a:xfrm>
        </p:grpSpPr>
        <p:sp>
          <p:nvSpPr>
            <p:cNvPr id="38936" name="文字方塊 64"/>
            <p:cNvSpPr txBox="1">
              <a:spLocks noChangeArrowheads="1"/>
            </p:cNvSpPr>
            <p:nvPr/>
          </p:nvSpPr>
          <p:spPr bwMode="auto">
            <a:xfrm>
              <a:off x="16857859" y="-489062"/>
              <a:ext cx="805539" cy="646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8937" name="文字方塊 65"/>
            <p:cNvSpPr txBox="1">
              <a:spLocks noChangeArrowheads="1"/>
            </p:cNvSpPr>
            <p:nvPr/>
          </p:nvSpPr>
          <p:spPr bwMode="auto">
            <a:xfrm>
              <a:off x="16087521" y="2711393"/>
              <a:ext cx="80553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9" name="Text Box 187"/>
          <p:cNvSpPr txBox="1">
            <a:spLocks noChangeArrowheads="1"/>
          </p:cNvSpPr>
          <p:nvPr/>
        </p:nvSpPr>
        <p:spPr bwMode="auto">
          <a:xfrm>
            <a:off x="7850188" y="1096963"/>
            <a:ext cx="45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grpSp>
        <p:nvGrpSpPr>
          <p:cNvPr id="38919" name="群組 1"/>
          <p:cNvGrpSpPr>
            <a:grpSpLocks/>
          </p:cNvGrpSpPr>
          <p:nvPr/>
        </p:nvGrpSpPr>
        <p:grpSpPr bwMode="auto">
          <a:xfrm>
            <a:off x="1805304" y="1592896"/>
            <a:ext cx="1601072" cy="1294133"/>
            <a:chOff x="15757023" y="357050"/>
            <a:chExt cx="1602292" cy="1292658"/>
          </a:xfrm>
        </p:grpSpPr>
        <p:sp>
          <p:nvSpPr>
            <p:cNvPr id="38934" name="文字方塊 64"/>
            <p:cNvSpPr txBox="1">
              <a:spLocks noChangeArrowheads="1"/>
            </p:cNvSpPr>
            <p:nvPr/>
          </p:nvSpPr>
          <p:spPr bwMode="auto">
            <a:xfrm>
              <a:off x="16553776" y="1003380"/>
              <a:ext cx="805539" cy="646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︹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  <p:sp>
          <p:nvSpPr>
            <p:cNvPr id="38935" name="文字方塊 65"/>
            <p:cNvSpPr txBox="1">
              <a:spLocks noChangeArrowheads="1"/>
            </p:cNvSpPr>
            <p:nvPr/>
          </p:nvSpPr>
          <p:spPr bwMode="auto">
            <a:xfrm>
              <a:off x="15757023" y="357050"/>
              <a:ext cx="80553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︺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</p:grpSp>
      <p:sp>
        <p:nvSpPr>
          <p:cNvPr id="13" name="Text Box 187"/>
          <p:cNvSpPr txBox="1">
            <a:spLocks noChangeArrowheads="1"/>
          </p:cNvSpPr>
          <p:nvPr/>
        </p:nvSpPr>
        <p:spPr bwMode="auto">
          <a:xfrm>
            <a:off x="3085343" y="2778566"/>
            <a:ext cx="45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pic>
        <p:nvPicPr>
          <p:cNvPr id="38924" name="圖片 16" descr="2014-11-27_010606.png">
            <a:hlinkClick r:id="" action="ppaction://noaction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224" y="711786"/>
            <a:ext cx="463550" cy="498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191437" y="858153"/>
            <a:ext cx="4862870" cy="48146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24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2400" b="1" dirty="0" smtClean="0">
                <a:solidFill>
                  <a:srgbClr val="002060"/>
                </a:solidFill>
              </a:rPr>
              <a:t>四</a:t>
            </a:r>
            <a:r>
              <a:rPr lang="zh-TW" altLang="en-US" sz="24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2400" b="1" dirty="0" smtClean="0">
              <a:solidFill>
                <a:srgbClr val="002060"/>
              </a:solidFill>
            </a:endParaRPr>
          </a:p>
          <a:p>
            <a:r>
              <a:rPr lang="zh-TW" altLang="zh-TW" sz="2400" dirty="0" smtClean="0">
                <a:solidFill>
                  <a:srgbClr val="002060"/>
                </a:solidFill>
              </a:rPr>
              <a:t>回憶</a:t>
            </a:r>
            <a:r>
              <a:rPr lang="zh-TW" altLang="zh-TW" sz="2400" dirty="0">
                <a:solidFill>
                  <a:srgbClr val="002060"/>
                </a:solidFill>
              </a:rPr>
              <a:t>首次攀登</a:t>
            </a:r>
            <a:r>
              <a:rPr lang="zh-TW" altLang="zh-TW" sz="2400" u="sng" dirty="0">
                <a:solidFill>
                  <a:srgbClr val="002060"/>
                </a:solidFill>
              </a:rPr>
              <a:t>玉山</a:t>
            </a:r>
            <a:r>
              <a:rPr lang="zh-TW" altLang="zh-TW" sz="2400" dirty="0">
                <a:solidFill>
                  <a:srgbClr val="002060"/>
                </a:solidFill>
              </a:rPr>
              <a:t>的見聞與</a:t>
            </a:r>
            <a:r>
              <a:rPr lang="zh-TW" altLang="zh-TW" sz="2400" dirty="0" smtClean="0">
                <a:solidFill>
                  <a:srgbClr val="002060"/>
                </a:solidFill>
              </a:rPr>
              <a:t>感受</a:t>
            </a:r>
            <a:r>
              <a:rPr lang="zh-TW" altLang="en-US" sz="2400" dirty="0" smtClean="0">
                <a:solidFill>
                  <a:srgbClr val="002060"/>
                </a:solidFill>
              </a:rPr>
              <a:t>內容分析</a:t>
            </a:r>
            <a:endParaRPr lang="zh-TW" altLang="zh-TW" sz="2400" dirty="0">
              <a:solidFill>
                <a:srgbClr val="002060"/>
              </a:solidFill>
            </a:endParaRPr>
          </a:p>
          <a:p>
            <a:r>
              <a:rPr lang="zh-TW" altLang="zh-TW" sz="2400" dirty="0">
                <a:solidFill>
                  <a:srgbClr val="002060"/>
                </a:solidFill>
              </a:rPr>
              <a:t>●不寫初登</a:t>
            </a:r>
            <a:r>
              <a:rPr lang="zh-TW" altLang="zh-TW" sz="2400" u="sng" dirty="0">
                <a:solidFill>
                  <a:srgbClr val="002060"/>
                </a:solidFill>
              </a:rPr>
              <a:t>玉山</a:t>
            </a:r>
            <a:r>
              <a:rPr lang="zh-TW" altLang="zh-TW" sz="2400" dirty="0">
                <a:solidFill>
                  <a:srgbClr val="002060"/>
                </a:solidFill>
              </a:rPr>
              <a:t>的過程，反而從印象鮮明的專家導覽下筆，為這趟旅程增添人文氣息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zh-TW" dirty="0"/>
          </a:p>
        </p:txBody>
      </p:sp>
      <p:sp>
        <p:nvSpPr>
          <p:cNvPr id="3" name="矩形 2"/>
          <p:cNvSpPr/>
          <p:nvPr/>
        </p:nvSpPr>
        <p:spPr>
          <a:xfrm>
            <a:off x="1576097" y="2106869"/>
            <a:ext cx="1107996" cy="231721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</a:rPr>
              <a:t>承上啟下，藉初登</a:t>
            </a:r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的經驗，帶出下文的「</a:t>
            </a:r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學」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02911" y="1096962"/>
            <a:ext cx="1908215" cy="467140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28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2800" b="1" dirty="0" smtClean="0">
                <a:solidFill>
                  <a:srgbClr val="002060"/>
                </a:solidFill>
              </a:rPr>
              <a:t>五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r>
              <a:rPr lang="zh-TW" altLang="zh-TW" sz="2800" dirty="0" smtClean="0">
                <a:solidFill>
                  <a:srgbClr val="002060"/>
                </a:solidFill>
              </a:rPr>
              <a:t>承上啟下</a:t>
            </a:r>
            <a:r>
              <a:rPr lang="zh-TW" altLang="zh-TW" sz="2800" dirty="0">
                <a:solidFill>
                  <a:srgbClr val="002060"/>
                </a:solidFill>
              </a:rPr>
              <a:t>，初登</a:t>
            </a:r>
            <a:r>
              <a:rPr lang="zh-TW" altLang="zh-TW" sz="2800" u="sng" dirty="0">
                <a:solidFill>
                  <a:srgbClr val="002060"/>
                </a:solidFill>
              </a:rPr>
              <a:t>玉山</a:t>
            </a:r>
            <a:r>
              <a:rPr lang="zh-TW" altLang="zh-TW" sz="2800" dirty="0">
                <a:solidFill>
                  <a:srgbClr val="002060"/>
                </a:solidFill>
              </a:rPr>
              <a:t>的體驗讓作者日後與</a:t>
            </a:r>
            <a:r>
              <a:rPr lang="zh-TW" altLang="zh-TW" sz="2800" u="sng" dirty="0">
                <a:solidFill>
                  <a:srgbClr val="002060"/>
                </a:solidFill>
              </a:rPr>
              <a:t>玉山</a:t>
            </a:r>
            <a:r>
              <a:rPr lang="zh-TW" altLang="zh-TW" sz="2800" dirty="0">
                <a:solidFill>
                  <a:srgbClr val="002060"/>
                </a:solidFill>
              </a:rPr>
              <a:t>有更多的交集。</a:t>
            </a:r>
          </a:p>
        </p:txBody>
      </p:sp>
    </p:spTree>
    <p:extLst>
      <p:ext uri="{BB962C8B-B14F-4D97-AF65-F5344CB8AC3E}">
        <p14:creationId xmlns:p14="http://schemas.microsoft.com/office/powerpoint/2010/main" val="255930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164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219575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dirty="0">
                <a:latin typeface="+mn-ea"/>
                <a:ea typeface="+mn-ea"/>
              </a:rPr>
              <a:t>二○○一年起，我開始推動</a:t>
            </a:r>
            <a:r>
              <a:rPr lang="en-US" altLang="zh-TW" sz="3400" dirty="0">
                <a:latin typeface="+mn-ea"/>
                <a:ea typeface="+mn-ea"/>
              </a:rPr>
              <a:t>﹁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學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r>
              <a:rPr lang="zh-TW" altLang="en-US" sz="3400" dirty="0">
                <a:latin typeface="+mn-ea"/>
                <a:ea typeface="+mn-ea"/>
              </a:rPr>
              <a:t>，倡議形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塑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為</a:t>
            </a:r>
            <a:r>
              <a:rPr lang="zh-TW" altLang="en-US" sz="3400" u="sng" dirty="0">
                <a:latin typeface="+mn-ea"/>
                <a:ea typeface="+mn-ea"/>
              </a:rPr>
              <a:t>臺灣</a:t>
            </a:r>
            <a:r>
              <a:rPr lang="zh-TW" altLang="en-US" sz="3400" dirty="0">
                <a:latin typeface="+mn-ea"/>
                <a:ea typeface="+mn-ea"/>
              </a:rPr>
              <a:t>聖山，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呼籲</a:t>
            </a:r>
            <a:r>
              <a:rPr lang="zh-TW" altLang="en-US" sz="3400" dirty="0">
                <a:latin typeface="+mn-ea"/>
                <a:ea typeface="+mn-ea"/>
              </a:rPr>
              <a:t>每個</a:t>
            </a:r>
            <a:r>
              <a:rPr lang="zh-TW" altLang="en-US" sz="3400" u="sng" dirty="0">
                <a:latin typeface="+mn-ea"/>
                <a:ea typeface="+mn-ea"/>
              </a:rPr>
              <a:t>臺灣</a:t>
            </a:r>
            <a:r>
              <a:rPr lang="zh-TW" altLang="en-US" sz="3400" dirty="0">
                <a:latin typeface="+mn-ea"/>
                <a:ea typeface="+mn-ea"/>
              </a:rPr>
              <a:t>人一生至少得爬一次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，青年學子的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成年禮</a:t>
            </a:r>
            <a:r>
              <a:rPr lang="zh-TW" altLang="en-US" sz="3400" dirty="0">
                <a:latin typeface="+mn-ea"/>
                <a:ea typeface="+mn-ea"/>
              </a:rPr>
              <a:t>應改為登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，並以此為</a:t>
            </a:r>
            <a:r>
              <a:rPr lang="zh-TW" altLang="en-US" sz="3400" u="sng" dirty="0">
                <a:latin typeface="+mn-ea"/>
                <a:ea typeface="+mn-ea"/>
              </a:rPr>
              <a:t>臺灣</a:t>
            </a:r>
            <a:r>
              <a:rPr lang="zh-TW" altLang="en-US" sz="3400" dirty="0">
                <a:latin typeface="+mn-ea"/>
                <a:ea typeface="+mn-ea"/>
              </a:rPr>
              <a:t>青年與國際交流聯誼的重要活動。</a:t>
            </a:r>
          </a:p>
        </p:txBody>
      </p:sp>
      <p:pic>
        <p:nvPicPr>
          <p:cNvPr id="39941" name="Picture 6" descr="C:\Users\rainy\Desktop\圖片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01" t="42915" r="21555" b="31879"/>
          <a:stretch>
            <a:fillRect/>
          </a:stretch>
        </p:blipFill>
        <p:spPr bwMode="auto">
          <a:xfrm>
            <a:off x="6488113" y="4959350"/>
            <a:ext cx="3175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Oval 3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315200" y="6000750"/>
            <a:ext cx="285750" cy="287338"/>
          </a:xfrm>
          <a:prstGeom prst="ellipse">
            <a:avLst/>
          </a:prstGeom>
          <a:solidFill>
            <a:srgbClr val="0000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zh-TW">
                <a:solidFill>
                  <a:schemeClr val="bg1"/>
                </a:solidFill>
                <a:latin typeface="Arial" charset="0"/>
                <a:ea typeface="標楷體" pitchFamily="65" charset="-120"/>
              </a:rPr>
              <a:t>6</a:t>
            </a:r>
          </a:p>
        </p:txBody>
      </p:sp>
      <p:grpSp>
        <p:nvGrpSpPr>
          <p:cNvPr id="39943" name="群組 16"/>
          <p:cNvGrpSpPr>
            <a:grpSpLocks/>
          </p:cNvGrpSpPr>
          <p:nvPr/>
        </p:nvGrpSpPr>
        <p:grpSpPr bwMode="auto">
          <a:xfrm>
            <a:off x="2162175" y="746125"/>
            <a:ext cx="4678294" cy="5537200"/>
            <a:chOff x="2162908" y="746125"/>
            <a:chExt cx="4677875" cy="5537532"/>
          </a:xfrm>
        </p:grpSpPr>
        <p:grpSp>
          <p:nvGrpSpPr>
            <p:cNvPr id="39945" name="群組 17"/>
            <p:cNvGrpSpPr>
              <a:grpSpLocks/>
            </p:cNvGrpSpPr>
            <p:nvPr/>
          </p:nvGrpSpPr>
          <p:grpSpPr bwMode="auto">
            <a:xfrm>
              <a:off x="2162908" y="746125"/>
              <a:ext cx="4677875" cy="5537532"/>
              <a:chOff x="8434680" y="6590856"/>
              <a:chExt cx="4677875" cy="5538985"/>
            </a:xfrm>
          </p:grpSpPr>
          <p:sp>
            <p:nvSpPr>
              <p:cNvPr id="39951" name="Line 116"/>
              <p:cNvSpPr>
                <a:spLocks noChangeShapeType="1"/>
              </p:cNvSpPr>
              <p:nvPr/>
            </p:nvSpPr>
            <p:spPr bwMode="auto">
              <a:xfrm>
                <a:off x="8434680" y="6590856"/>
                <a:ext cx="0" cy="468123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9952" name="Line 115"/>
              <p:cNvSpPr>
                <a:spLocks noChangeShapeType="1"/>
              </p:cNvSpPr>
              <p:nvPr/>
            </p:nvSpPr>
            <p:spPr bwMode="auto">
              <a:xfrm>
                <a:off x="13112555" y="10329369"/>
                <a:ext cx="0" cy="1800472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9946" name="Line 117"/>
            <p:cNvSpPr>
              <a:spLocks noChangeShapeType="1"/>
            </p:cNvSpPr>
            <p:nvPr/>
          </p:nvSpPr>
          <p:spPr bwMode="auto">
            <a:xfrm>
              <a:off x="6013938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47" name="Line 117"/>
            <p:cNvSpPr>
              <a:spLocks noChangeShapeType="1"/>
            </p:cNvSpPr>
            <p:nvPr/>
          </p:nvSpPr>
          <p:spPr bwMode="auto">
            <a:xfrm>
              <a:off x="5240215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48" name="Line 117"/>
            <p:cNvSpPr>
              <a:spLocks noChangeShapeType="1"/>
            </p:cNvSpPr>
            <p:nvPr/>
          </p:nvSpPr>
          <p:spPr bwMode="auto">
            <a:xfrm>
              <a:off x="4466492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49" name="Line 117"/>
            <p:cNvSpPr>
              <a:spLocks noChangeShapeType="1"/>
            </p:cNvSpPr>
            <p:nvPr/>
          </p:nvSpPr>
          <p:spPr bwMode="auto">
            <a:xfrm>
              <a:off x="3692769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50" name="Line 117"/>
            <p:cNvSpPr>
              <a:spLocks noChangeShapeType="1"/>
            </p:cNvSpPr>
            <p:nvPr/>
          </p:nvSpPr>
          <p:spPr bwMode="auto">
            <a:xfrm>
              <a:off x="2971800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39944" name="圖片 17" descr="2014-11-27_010614.png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638" y="815975"/>
            <a:ext cx="4667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-94949" y="1015206"/>
            <a:ext cx="2031325" cy="454305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2400" dirty="0">
                <a:solidFill>
                  <a:srgbClr val="FF0000"/>
                </a:solidFill>
              </a:rPr>
              <a:t>此即作者推動「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學」的理念與宗旨，可見在信念（形塑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為</a:t>
            </a:r>
            <a:r>
              <a:rPr lang="zh-TW" altLang="zh-TW" sz="2400" u="sng" dirty="0">
                <a:solidFill>
                  <a:srgbClr val="FF0000"/>
                </a:solidFill>
              </a:rPr>
              <a:t>臺灣</a:t>
            </a:r>
            <a:r>
              <a:rPr lang="zh-TW" altLang="zh-TW" sz="2400" dirty="0">
                <a:solidFill>
                  <a:srgbClr val="FF0000"/>
                </a:solidFill>
              </a:rPr>
              <a:t>聖山）之外</a:t>
            </a:r>
            <a:r>
              <a:rPr lang="zh-TW" altLang="zh-TW" sz="2400" dirty="0" smtClean="0">
                <a:solidFill>
                  <a:srgbClr val="FF0000"/>
                </a:solidFill>
              </a:rPr>
              <a:t>，</a:t>
            </a:r>
            <a:r>
              <a:rPr lang="zh-TW" altLang="zh-TW" sz="2400" dirty="0">
                <a:solidFill>
                  <a:srgbClr val="FF0000"/>
                </a:solidFill>
              </a:rPr>
              <a:t>「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學」同時也強調身體力行的付諸實踐（一生至少得爬一次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72501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164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6466" y="1159604"/>
            <a:ext cx="5601533" cy="4945361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44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4400" b="1" dirty="0" smtClean="0">
                <a:solidFill>
                  <a:srgbClr val="002060"/>
                </a:solidFill>
              </a:rPr>
              <a:t>六</a:t>
            </a:r>
            <a:r>
              <a:rPr lang="zh-TW" altLang="en-US" sz="44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4400" b="1" dirty="0" smtClean="0">
              <a:solidFill>
                <a:srgbClr val="002060"/>
              </a:solidFill>
            </a:endParaRPr>
          </a:p>
          <a:p>
            <a:r>
              <a:rPr lang="zh-TW" altLang="zh-TW" sz="4400" dirty="0" smtClean="0">
                <a:solidFill>
                  <a:srgbClr val="002060"/>
                </a:solidFill>
              </a:rPr>
              <a:t>說明</a:t>
            </a:r>
            <a:r>
              <a:rPr lang="zh-TW" altLang="zh-TW" sz="4400" dirty="0">
                <a:solidFill>
                  <a:srgbClr val="002060"/>
                </a:solidFill>
              </a:rPr>
              <a:t>推動「</a:t>
            </a:r>
            <a:r>
              <a:rPr lang="zh-TW" altLang="zh-TW" sz="4400" u="sng" dirty="0">
                <a:solidFill>
                  <a:srgbClr val="002060"/>
                </a:solidFill>
              </a:rPr>
              <a:t>玉山</a:t>
            </a:r>
            <a:r>
              <a:rPr lang="zh-TW" altLang="zh-TW" sz="4400" dirty="0">
                <a:solidFill>
                  <a:srgbClr val="002060"/>
                </a:solidFill>
              </a:rPr>
              <a:t>學」的理念與宗旨</a:t>
            </a:r>
            <a:r>
              <a:rPr lang="zh-TW" altLang="zh-TW" sz="4400" dirty="0" smtClean="0">
                <a:solidFill>
                  <a:srgbClr val="002060"/>
                </a:solidFill>
              </a:rPr>
              <a:t>。</a:t>
            </a:r>
            <a:endParaRPr lang="en-US" altLang="zh-TW" sz="4400" dirty="0" smtClean="0">
              <a:solidFill>
                <a:srgbClr val="002060"/>
              </a:solidFill>
            </a:endParaRPr>
          </a:p>
          <a:p>
            <a:r>
              <a:rPr lang="zh-TW" altLang="en-US" sz="4400" dirty="0" smtClean="0">
                <a:solidFill>
                  <a:srgbClr val="002060"/>
                </a:solidFill>
              </a:rPr>
              <a:t>內容分析</a:t>
            </a:r>
            <a:endParaRPr lang="zh-TW" altLang="zh-TW" sz="4400" dirty="0">
              <a:solidFill>
                <a:srgbClr val="002060"/>
              </a:solidFill>
            </a:endParaRPr>
          </a:p>
          <a:p>
            <a:r>
              <a:rPr lang="zh-TW" altLang="zh-TW" sz="4400" dirty="0">
                <a:solidFill>
                  <a:srgbClr val="002060"/>
                </a:solidFill>
              </a:rPr>
              <a:t>●藉由提升</a:t>
            </a:r>
            <a:r>
              <a:rPr lang="zh-TW" altLang="zh-TW" sz="4400" u="sng" dirty="0">
                <a:solidFill>
                  <a:srgbClr val="002060"/>
                </a:solidFill>
              </a:rPr>
              <a:t>玉山</a:t>
            </a:r>
            <a:r>
              <a:rPr lang="zh-TW" altLang="zh-TW" sz="4400" dirty="0">
                <a:solidFill>
                  <a:srgbClr val="002060"/>
                </a:solidFill>
              </a:rPr>
              <a:t>的價值與國際地位，傳遞對本土的關愛之情</a:t>
            </a:r>
            <a:r>
              <a:rPr lang="zh-TW" altLang="zh-TW" sz="4400" dirty="0">
                <a:solidFill>
                  <a:srgbClr val="FF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1881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164/165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184650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di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﹁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學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r>
              <a:rPr lang="zh-TW" altLang="en-US" sz="3400" dirty="0">
                <a:latin typeface="+mn-ea"/>
                <a:ea typeface="+mn-ea"/>
              </a:rPr>
              <a:t>與一般登山團體最大的差別是，前</a:t>
            </a: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者必須先上課十餘小時，除介紹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學精神與理念外，還得認識</a:t>
            </a:r>
            <a:r>
              <a:rPr lang="zh-TW" altLang="en-US" sz="3400" u="sng" dirty="0">
                <a:latin typeface="+mn-ea"/>
                <a:ea typeface="+mn-ea"/>
              </a:rPr>
              <a:t>布農族</a:t>
            </a:r>
            <a:r>
              <a:rPr lang="zh-TW" altLang="en-US" sz="3400" dirty="0">
                <a:latin typeface="+mn-ea"/>
                <a:ea typeface="+mn-ea"/>
              </a:rPr>
              <a:t>、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的動植物、地質地形、國家公園概念等，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結業</a:t>
            </a:r>
            <a:r>
              <a:rPr lang="zh-TW" altLang="en-US" sz="3400" dirty="0">
                <a:latin typeface="+mn-ea"/>
                <a:ea typeface="+mn-ea"/>
              </a:rPr>
              <a:t>後才取得登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的資格，</a:t>
            </a:r>
          </a:p>
        </p:txBody>
      </p:sp>
      <p:pic>
        <p:nvPicPr>
          <p:cNvPr id="41989" name="圖片 21" descr="2014-11-27_010622.png">
            <a:hlinkClick r:id="" action="ppaction://noaction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817563"/>
            <a:ext cx="45878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216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165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184650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強調的是先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知性</a:t>
            </a:r>
            <a:r>
              <a:rPr lang="zh-TW" altLang="en-US" sz="3400" dirty="0">
                <a:latin typeface="+mn-ea"/>
                <a:ea typeface="+mn-ea"/>
              </a:rPr>
              <a:t>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感性</a:t>
            </a:r>
            <a:r>
              <a:rPr lang="zh-TW" altLang="en-US" sz="3400" dirty="0">
                <a:latin typeface="+mn-ea"/>
                <a:ea typeface="+mn-ea"/>
              </a:rPr>
              <a:t>的親近認識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，最終產生對土地的珍惜與愛護，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迥異</a:t>
            </a:r>
            <a:r>
              <a:rPr lang="zh-TW" altLang="en-US" sz="3400" dirty="0">
                <a:latin typeface="+mn-ea"/>
                <a:ea typeface="+mn-ea"/>
              </a:rPr>
              <a:t>於純健康休閒甚或挑戰人類體能的登山觀。</a:t>
            </a:r>
          </a:p>
        </p:txBody>
      </p:sp>
      <p:grpSp>
        <p:nvGrpSpPr>
          <p:cNvPr id="43013" name="群組 5"/>
          <p:cNvGrpSpPr>
            <a:grpSpLocks/>
          </p:cNvGrpSpPr>
          <p:nvPr/>
        </p:nvGrpSpPr>
        <p:grpSpPr bwMode="auto">
          <a:xfrm>
            <a:off x="4448175" y="812070"/>
            <a:ext cx="3113008" cy="5399819"/>
            <a:chOff x="4448908" y="812677"/>
            <a:chExt cx="3112476" cy="5400001"/>
          </a:xfrm>
        </p:grpSpPr>
        <p:grpSp>
          <p:nvGrpSpPr>
            <p:cNvPr id="43017" name="群組 17"/>
            <p:cNvGrpSpPr>
              <a:grpSpLocks/>
            </p:cNvGrpSpPr>
            <p:nvPr/>
          </p:nvGrpSpPr>
          <p:grpSpPr bwMode="auto">
            <a:xfrm>
              <a:off x="4448908" y="812678"/>
              <a:ext cx="3112476" cy="5400000"/>
              <a:chOff x="10720680" y="6657431"/>
              <a:chExt cx="3112476" cy="5401420"/>
            </a:xfrm>
          </p:grpSpPr>
          <p:sp>
            <p:nvSpPr>
              <p:cNvPr id="43021" name="Line 116"/>
              <p:cNvSpPr>
                <a:spLocks noChangeShapeType="1"/>
              </p:cNvSpPr>
              <p:nvPr/>
            </p:nvSpPr>
            <p:spPr bwMode="auto">
              <a:xfrm>
                <a:off x="10720680" y="6657431"/>
                <a:ext cx="0" cy="1800473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3022" name="Line 115"/>
              <p:cNvSpPr>
                <a:spLocks noChangeShapeType="1"/>
              </p:cNvSpPr>
              <p:nvPr/>
            </p:nvSpPr>
            <p:spPr bwMode="auto">
              <a:xfrm>
                <a:off x="13833156" y="6657431"/>
                <a:ext cx="0" cy="5401420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3018" name="Line 117"/>
            <p:cNvSpPr>
              <a:spLocks noChangeShapeType="1"/>
            </p:cNvSpPr>
            <p:nvPr/>
          </p:nvSpPr>
          <p:spPr bwMode="auto">
            <a:xfrm>
              <a:off x="6770077" y="812677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9" name="Line 117"/>
            <p:cNvSpPr>
              <a:spLocks noChangeShapeType="1"/>
            </p:cNvSpPr>
            <p:nvPr/>
          </p:nvSpPr>
          <p:spPr bwMode="auto">
            <a:xfrm>
              <a:off x="5240215" y="83283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20" name="Line 117"/>
            <p:cNvSpPr>
              <a:spLocks noChangeShapeType="1"/>
            </p:cNvSpPr>
            <p:nvPr/>
          </p:nvSpPr>
          <p:spPr bwMode="auto">
            <a:xfrm>
              <a:off x="6013938" y="812677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" name="矩形 15"/>
          <p:cNvSpPr/>
          <p:nvPr/>
        </p:nvSpPr>
        <p:spPr>
          <a:xfrm>
            <a:off x="2822084" y="835137"/>
            <a:ext cx="1292662" cy="462308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2400" dirty="0">
                <a:solidFill>
                  <a:srgbClr val="FF0000"/>
                </a:solidFill>
              </a:rPr>
              <a:t>藉由按部就班的理解、親近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，讓每位登山者終能產生發自內心的珍愛土地之情。</a:t>
            </a:r>
          </a:p>
        </p:txBody>
      </p:sp>
      <p:sp>
        <p:nvSpPr>
          <p:cNvPr id="2" name="矩形 1"/>
          <p:cNvSpPr/>
          <p:nvPr/>
        </p:nvSpPr>
        <p:spPr>
          <a:xfrm>
            <a:off x="467544" y="851741"/>
            <a:ext cx="2739211" cy="399062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3200" dirty="0"/>
              <a:t> </a:t>
            </a:r>
          </a:p>
          <a:p>
            <a:r>
              <a:rPr lang="zh-TW" altLang="en-US" sz="32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3200" b="1" dirty="0" smtClean="0">
                <a:solidFill>
                  <a:srgbClr val="002060"/>
                </a:solidFill>
              </a:rPr>
              <a:t>七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endParaRPr lang="en-US" altLang="zh-TW" b="1" dirty="0">
              <a:solidFill>
                <a:srgbClr val="002060"/>
              </a:solidFill>
            </a:endParaRPr>
          </a:p>
          <a:p>
            <a:r>
              <a:rPr lang="zh-TW" altLang="zh-TW" sz="2800" dirty="0" smtClean="0">
                <a:solidFill>
                  <a:srgbClr val="002060"/>
                </a:solidFill>
              </a:rPr>
              <a:t>強調</a:t>
            </a:r>
            <a:r>
              <a:rPr lang="zh-TW" altLang="zh-TW" sz="2800" dirty="0">
                <a:solidFill>
                  <a:srgbClr val="002060"/>
                </a:solidFill>
              </a:rPr>
              <a:t>「</a:t>
            </a:r>
            <a:r>
              <a:rPr lang="zh-TW" altLang="zh-TW" sz="2800" u="sng" dirty="0">
                <a:solidFill>
                  <a:srgbClr val="002060"/>
                </a:solidFill>
              </a:rPr>
              <a:t>玉山</a:t>
            </a:r>
            <a:r>
              <a:rPr lang="zh-TW" altLang="zh-TW" sz="2800" dirty="0">
                <a:solidFill>
                  <a:srgbClr val="002060"/>
                </a:solidFill>
              </a:rPr>
              <a:t>學」的特別之處，並進一步的說明其內容及蘊含的精神</a:t>
            </a:r>
            <a:r>
              <a:rPr lang="zh-TW" altLang="zh-TW" dirty="0">
                <a:solidFill>
                  <a:srgbClr val="00206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63934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165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184650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di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dirty="0">
                <a:latin typeface="+mn-ea"/>
                <a:ea typeface="+mn-ea"/>
              </a:rPr>
              <a:t>一般登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以三天兩夜居多，也就是從</a:t>
            </a:r>
            <a:r>
              <a:rPr lang="zh-TW" altLang="en-US" sz="3400" u="sng" dirty="0">
                <a:solidFill>
                  <a:srgbClr val="0000C8"/>
                </a:solidFill>
                <a:latin typeface="+mn-ea"/>
                <a:ea typeface="+mn-ea"/>
              </a:rPr>
              <a:t>塔塔加</a:t>
            </a:r>
            <a:r>
              <a:rPr lang="zh-TW" altLang="en-US" sz="3400" dirty="0">
                <a:latin typeface="+mn-ea"/>
                <a:ea typeface="+mn-ea"/>
              </a:rPr>
              <a:t>上山，原路從</a:t>
            </a:r>
            <a:r>
              <a:rPr lang="zh-TW" altLang="en-US" sz="3400" u="sng" dirty="0">
                <a:latin typeface="+mn-ea"/>
                <a:ea typeface="+mn-ea"/>
              </a:rPr>
              <a:t>塔塔加</a:t>
            </a:r>
            <a:r>
              <a:rPr lang="zh-TW" altLang="en-US" sz="3400" dirty="0">
                <a:latin typeface="+mn-ea"/>
                <a:ea typeface="+mn-ea"/>
              </a:rPr>
              <a:t>下山，這行程悠遊輕鬆，適合缺乏大山經驗或初體驗者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從容自在</a:t>
            </a:r>
            <a:r>
              <a:rPr lang="zh-TW" altLang="en-US" sz="3400" dirty="0">
                <a:latin typeface="+mn-ea"/>
                <a:ea typeface="+mn-ea"/>
              </a:rPr>
              <a:t>的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領受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自然生態之美。而第二天晚上，集體睡在</a:t>
            </a:r>
            <a:r>
              <a:rPr lang="zh-TW" altLang="en-US" sz="3400" u="sng" dirty="0">
                <a:latin typeface="+mn-ea"/>
                <a:ea typeface="+mn-ea"/>
              </a:rPr>
              <a:t>排雲山莊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通鋪</a:t>
            </a:r>
            <a:r>
              <a:rPr lang="zh-TW" altLang="en-US" sz="3400" dirty="0">
                <a:latin typeface="+mn-ea"/>
                <a:ea typeface="+mn-ea"/>
              </a:rPr>
              <a:t>，一個睡袋緊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挨著</a:t>
            </a:r>
            <a:r>
              <a:rPr lang="zh-TW" altLang="en-US" sz="3400" dirty="0">
                <a:latin typeface="+mn-ea"/>
                <a:ea typeface="+mn-ea"/>
              </a:rPr>
              <a:t>一個睡袋，遠看像是一排排蛹繭，尤其一熄燈，</a:t>
            </a:r>
          </a:p>
        </p:txBody>
      </p:sp>
      <p:pic>
        <p:nvPicPr>
          <p:cNvPr id="44036" name="Picture 4" descr="C:\Users\rainy\Desktop\圖片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80" t="22353" r="16425" b="49094"/>
          <a:stretch>
            <a:fillRect/>
          </a:stretch>
        </p:blipFill>
        <p:spPr bwMode="auto">
          <a:xfrm>
            <a:off x="1019175" y="781050"/>
            <a:ext cx="4572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37" name="群組 1"/>
          <p:cNvGrpSpPr>
            <a:grpSpLocks/>
          </p:cNvGrpSpPr>
          <p:nvPr/>
        </p:nvGrpSpPr>
        <p:grpSpPr bwMode="auto">
          <a:xfrm>
            <a:off x="514350" y="1652588"/>
            <a:ext cx="2341563" cy="1665287"/>
            <a:chOff x="10093808" y="767237"/>
            <a:chExt cx="2343069" cy="1663022"/>
          </a:xfrm>
        </p:grpSpPr>
        <p:sp>
          <p:nvSpPr>
            <p:cNvPr id="44041" name="文字方塊 64"/>
            <p:cNvSpPr txBox="1">
              <a:spLocks noChangeArrowheads="1"/>
            </p:cNvSpPr>
            <p:nvPr/>
          </p:nvSpPr>
          <p:spPr bwMode="auto">
            <a:xfrm>
              <a:off x="11631338" y="1783931"/>
              <a:ext cx="805539" cy="646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44042" name="文字方塊 65"/>
            <p:cNvSpPr txBox="1">
              <a:spLocks noChangeArrowheads="1"/>
            </p:cNvSpPr>
            <p:nvPr/>
          </p:nvSpPr>
          <p:spPr bwMode="auto">
            <a:xfrm>
              <a:off x="10093808" y="767237"/>
              <a:ext cx="80553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9" name="Text Box 187"/>
          <p:cNvSpPr txBox="1">
            <a:spLocks noChangeArrowheads="1"/>
          </p:cNvSpPr>
          <p:nvPr/>
        </p:nvSpPr>
        <p:spPr bwMode="auto">
          <a:xfrm>
            <a:off x="2557463" y="3568700"/>
            <a:ext cx="455612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譬喻</a:t>
            </a:r>
            <a:endParaRPr lang="en-US" altLang="zh-TW" sz="3000" b="1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4040" name="圖片 20" descr="2014-11-27_010630.png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854075"/>
            <a:ext cx="4191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1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165/166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9385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TW" altLang="en-US" sz="2800" dirty="0">
                <a:latin typeface="+mn-ea"/>
                <a:ea typeface="+mn-ea"/>
              </a:rPr>
              <a:t>鼾聲此起彼落，或長或短，忽大忽小，有時是交響樂齊鳴，有時又如火車穿越無盡的隧道。難以入眠者端杯熱茶到戶外廣場聊天，天候若佳，此地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海拔</a:t>
            </a:r>
            <a:r>
              <a:rPr lang="zh-TW" altLang="en-US" sz="2800" dirty="0">
                <a:latin typeface="+mn-ea"/>
                <a:ea typeface="+mn-ea"/>
              </a:rPr>
              <a:t>三四○二公尺，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光害</a:t>
            </a:r>
            <a:r>
              <a:rPr lang="zh-TW" altLang="en-US" sz="2800" dirty="0">
                <a:latin typeface="+mn-ea"/>
                <a:ea typeface="+mn-ea"/>
              </a:rPr>
              <a:t>全無，滿天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星斗</a:t>
            </a:r>
            <a:r>
              <a:rPr lang="zh-TW" altLang="en-US" sz="2800" dirty="0">
                <a:latin typeface="+mn-ea"/>
                <a:ea typeface="+mn-ea"/>
              </a:rPr>
              <a:t>毫不稀奇，常可看到流星任意飆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馳</a:t>
            </a:r>
            <a:r>
              <a:rPr lang="zh-TW" altLang="en-US" sz="2800" dirty="0">
                <a:latin typeface="+mn-ea"/>
                <a:ea typeface="+mn-ea"/>
              </a:rPr>
              <a:t>，更可讓人見識到銀河的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浩瀚</a:t>
            </a:r>
            <a:r>
              <a:rPr lang="zh-TW" altLang="en-US" sz="3400" dirty="0" smtClean="0">
                <a:latin typeface="+mn-ea"/>
                <a:ea typeface="+mn-ea"/>
              </a:rPr>
              <a:t>。</a:t>
            </a: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u="sng" dirty="0">
              <a:solidFill>
                <a:srgbClr val="FF0000"/>
              </a:solidFill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TW" altLang="zh-TW" sz="2800" u="sng" dirty="0" smtClean="0">
                <a:solidFill>
                  <a:srgbClr val="FF0000"/>
                </a:solidFill>
              </a:rPr>
              <a:t>排</a:t>
            </a:r>
            <a:r>
              <a:rPr lang="zh-TW" altLang="zh-TW" sz="2800" u="sng" dirty="0">
                <a:solidFill>
                  <a:srgbClr val="FF0000"/>
                </a:solidFill>
              </a:rPr>
              <a:t>雲山莊</a:t>
            </a:r>
            <a:r>
              <a:rPr lang="zh-TW" altLang="zh-TW" sz="2800" dirty="0">
                <a:solidFill>
                  <a:srgbClr val="FF0000"/>
                </a:solidFill>
              </a:rPr>
              <a:t>地勢高聳，視野遼闊，具備良好的觀星條件</a:t>
            </a:r>
            <a:r>
              <a:rPr lang="zh-TW" altLang="zh-TW" sz="1800" dirty="0">
                <a:solidFill>
                  <a:srgbClr val="FF0000"/>
                </a:solidFill>
              </a:rPr>
              <a:t>。</a:t>
            </a:r>
          </a:p>
          <a:p>
            <a:pPr algn="just">
              <a:lnSpc>
                <a:spcPct val="150000"/>
              </a:lnSpc>
              <a:defRPr/>
            </a:pPr>
            <a:endParaRPr lang="zh-TW" altLang="en-US" sz="3400" dirty="0">
              <a:latin typeface="+mn-ea"/>
              <a:ea typeface="+mn-ea"/>
            </a:endParaRPr>
          </a:p>
        </p:txBody>
      </p:sp>
      <p:pic>
        <p:nvPicPr>
          <p:cNvPr id="46085" name="Picture 4" descr="C:\Users\rainy\Desktop\圖片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7" t="67973" r="25256" b="8533"/>
          <a:stretch>
            <a:fillRect/>
          </a:stretch>
        </p:blipFill>
        <p:spPr bwMode="auto">
          <a:xfrm>
            <a:off x="7824788" y="798513"/>
            <a:ext cx="246062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086" name="群組 1"/>
          <p:cNvGrpSpPr>
            <a:grpSpLocks/>
          </p:cNvGrpSpPr>
          <p:nvPr/>
        </p:nvGrpSpPr>
        <p:grpSpPr bwMode="auto">
          <a:xfrm>
            <a:off x="6030913" y="300038"/>
            <a:ext cx="2057400" cy="4169190"/>
            <a:chOff x="15860791" y="-585031"/>
            <a:chExt cx="2058573" cy="4167218"/>
          </a:xfrm>
        </p:grpSpPr>
        <p:sp>
          <p:nvSpPr>
            <p:cNvPr id="46104" name="文字方塊 64"/>
            <p:cNvSpPr txBox="1">
              <a:spLocks noChangeArrowheads="1"/>
            </p:cNvSpPr>
            <p:nvPr/>
          </p:nvSpPr>
          <p:spPr bwMode="auto">
            <a:xfrm>
              <a:off x="17113825" y="-585031"/>
              <a:ext cx="805539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46105" name="文字方塊 65"/>
            <p:cNvSpPr txBox="1">
              <a:spLocks noChangeArrowheads="1"/>
            </p:cNvSpPr>
            <p:nvPr/>
          </p:nvSpPr>
          <p:spPr bwMode="auto">
            <a:xfrm>
              <a:off x="15860791" y="2935857"/>
              <a:ext cx="80553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︺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</p:grpSp>
      <p:sp>
        <p:nvSpPr>
          <p:cNvPr id="9" name="Text Box 187"/>
          <p:cNvSpPr txBox="1">
            <a:spLocks noChangeArrowheads="1"/>
          </p:cNvSpPr>
          <p:nvPr/>
        </p:nvSpPr>
        <p:spPr bwMode="auto">
          <a:xfrm>
            <a:off x="7859713" y="1447800"/>
            <a:ext cx="457200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摹寫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聽覺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sp>
        <p:nvSpPr>
          <p:cNvPr id="46102" name="文字方塊 64"/>
          <p:cNvSpPr txBox="1">
            <a:spLocks noChangeArrowheads="1"/>
          </p:cNvSpPr>
          <p:nvPr/>
        </p:nvSpPr>
        <p:spPr bwMode="auto">
          <a:xfrm>
            <a:off x="6710087" y="2230915"/>
            <a:ext cx="709894" cy="64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3600" b="1" dirty="0">
                <a:solidFill>
                  <a:srgbClr val="660066"/>
                </a:solidFill>
              </a:rPr>
              <a:t>︹</a:t>
            </a:r>
            <a:endParaRPr lang="zh-TW" altLang="en-US" sz="3600" b="1" dirty="0">
              <a:solidFill>
                <a:srgbClr val="660066"/>
              </a:solidFill>
            </a:endParaRPr>
          </a:p>
        </p:txBody>
      </p:sp>
      <p:sp>
        <p:nvSpPr>
          <p:cNvPr id="13" name="Text Box 187"/>
          <p:cNvSpPr txBox="1">
            <a:spLocks noChangeArrowheads="1"/>
          </p:cNvSpPr>
          <p:nvPr/>
        </p:nvSpPr>
        <p:spPr bwMode="auto">
          <a:xfrm>
            <a:off x="7191376" y="3279775"/>
            <a:ext cx="45720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譬喻</a:t>
            </a:r>
            <a:endParaRPr lang="en-US" altLang="zh-TW" sz="3000" b="1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07468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165/166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1582" y="1089212"/>
            <a:ext cx="6586418" cy="485438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2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3200" b="1" dirty="0" smtClean="0">
                <a:solidFill>
                  <a:srgbClr val="002060"/>
                </a:solidFill>
              </a:rPr>
              <a:t>八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3200" b="1" dirty="0">
              <a:solidFill>
                <a:srgbClr val="002060"/>
              </a:solidFill>
            </a:endParaRPr>
          </a:p>
          <a:p>
            <a:r>
              <a:rPr lang="zh-TW" altLang="zh-TW" sz="3200" dirty="0" smtClean="0">
                <a:solidFill>
                  <a:srgbClr val="002060"/>
                </a:solidFill>
              </a:rPr>
              <a:t>描寫</a:t>
            </a:r>
            <a:r>
              <a:rPr lang="zh-TW" altLang="zh-TW" sz="3200" dirty="0">
                <a:solidFill>
                  <a:srgbClr val="002060"/>
                </a:solidFill>
              </a:rPr>
              <a:t>攀登</a:t>
            </a:r>
            <a:r>
              <a:rPr lang="zh-TW" altLang="zh-TW" sz="3200" u="sng" dirty="0">
                <a:solidFill>
                  <a:srgbClr val="002060"/>
                </a:solidFill>
              </a:rPr>
              <a:t>玉山</a:t>
            </a:r>
            <a:r>
              <a:rPr lang="zh-TW" altLang="zh-TW" sz="3200" dirty="0">
                <a:solidFill>
                  <a:srgbClr val="002060"/>
                </a:solidFill>
              </a:rPr>
              <a:t>的過程，與夜宿</a:t>
            </a:r>
            <a:r>
              <a:rPr lang="zh-TW" altLang="zh-TW" sz="3200" u="sng" dirty="0">
                <a:solidFill>
                  <a:srgbClr val="002060"/>
                </a:solidFill>
              </a:rPr>
              <a:t>排雲山莊</a:t>
            </a:r>
            <a:r>
              <a:rPr lang="zh-TW" altLang="zh-TW" sz="3200" dirty="0">
                <a:solidFill>
                  <a:srgbClr val="002060"/>
                </a:solidFill>
              </a:rPr>
              <a:t>的情景。</a:t>
            </a:r>
          </a:p>
          <a:p>
            <a:pPr fontAlgn="ctr"/>
            <a:endParaRPr lang="en-US" altLang="zh-TW" sz="3200" dirty="0" smtClean="0">
              <a:solidFill>
                <a:srgbClr val="002060"/>
              </a:solidFill>
            </a:endParaRPr>
          </a:p>
          <a:p>
            <a:pPr fontAlgn="ctr"/>
            <a:r>
              <a:rPr lang="zh-TW" altLang="zh-TW" sz="3200" dirty="0" smtClean="0">
                <a:solidFill>
                  <a:srgbClr val="002060"/>
                </a:solidFill>
              </a:rPr>
              <a:t>1</a:t>
            </a:r>
            <a:r>
              <a:rPr lang="zh-TW" altLang="zh-TW" sz="3200" dirty="0">
                <a:solidFill>
                  <a:srgbClr val="002060"/>
                </a:solidFill>
              </a:rPr>
              <a:t>.	即便是缺乏大山經驗或初體驗者，亦能從容領受</a:t>
            </a:r>
            <a:r>
              <a:rPr lang="zh-TW" altLang="zh-TW" sz="3200" u="sng" dirty="0">
                <a:solidFill>
                  <a:srgbClr val="002060"/>
                </a:solidFill>
              </a:rPr>
              <a:t>玉山</a:t>
            </a:r>
            <a:r>
              <a:rPr lang="zh-TW" altLang="zh-TW" sz="3200" dirty="0">
                <a:solidFill>
                  <a:srgbClr val="002060"/>
                </a:solidFill>
              </a:rPr>
              <a:t>之美，呼應前文「雍容大度即之也溫」的親和形象。</a:t>
            </a:r>
          </a:p>
          <a:p>
            <a:pPr fontAlgn="ctr"/>
            <a:endParaRPr lang="en-US" altLang="zh-TW" sz="3200" dirty="0" smtClean="0">
              <a:solidFill>
                <a:srgbClr val="002060"/>
              </a:solidFill>
            </a:endParaRPr>
          </a:p>
          <a:p>
            <a:pPr fontAlgn="ctr"/>
            <a:r>
              <a:rPr lang="zh-TW" altLang="zh-TW" sz="3200" dirty="0" smtClean="0">
                <a:solidFill>
                  <a:srgbClr val="002060"/>
                </a:solidFill>
              </a:rPr>
              <a:t>2</a:t>
            </a:r>
            <a:r>
              <a:rPr lang="zh-TW" altLang="zh-TW" sz="3200" dirty="0">
                <a:solidFill>
                  <a:srgbClr val="002060"/>
                </a:solidFill>
              </a:rPr>
              <a:t>.	巧喻同行者的睡姿與鼾聲，為文章注入生動的趣味。</a:t>
            </a:r>
          </a:p>
        </p:txBody>
      </p:sp>
    </p:spTree>
    <p:extLst>
      <p:ext uri="{BB962C8B-B14F-4D97-AF65-F5344CB8AC3E}">
        <p14:creationId xmlns:p14="http://schemas.microsoft.com/office/powerpoint/2010/main" val="1990546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166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1671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dirty="0">
                <a:latin typeface="+mn-ea"/>
                <a:ea typeface="+mn-ea"/>
              </a:rPr>
              <a:t>清晨登上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主峰，迎接</a:t>
            </a:r>
            <a:r>
              <a:rPr lang="zh-TW" altLang="en-US" sz="3400" u="sng" dirty="0">
                <a:latin typeface="+mn-ea"/>
                <a:ea typeface="+mn-ea"/>
              </a:rPr>
              <a:t>臺灣</a:t>
            </a:r>
            <a:r>
              <a:rPr lang="zh-TW" altLang="en-US" sz="3400" dirty="0">
                <a:latin typeface="+mn-ea"/>
                <a:ea typeface="+mn-ea"/>
              </a:rPr>
              <a:t>第一道</a:t>
            </a:r>
            <a:r>
              <a:rPr lang="zh-TW" altLang="en-US" sz="3400" dirty="0" smtClean="0">
                <a:latin typeface="+mn-ea"/>
                <a:ea typeface="+mn-ea"/>
              </a:rPr>
              <a:t>曙光</a:t>
            </a: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 smtClean="0">
                <a:latin typeface="+mn-ea"/>
                <a:ea typeface="+mn-ea"/>
              </a:rPr>
              <a:t>，</a:t>
            </a:r>
            <a:r>
              <a:rPr lang="zh-TW" altLang="en-US" sz="3400" dirty="0">
                <a:latin typeface="+mn-ea"/>
                <a:ea typeface="+mn-ea"/>
              </a:rPr>
              <a:t>在零度左右的低溫中熱情的叫</a:t>
            </a:r>
            <a:r>
              <a:rPr lang="zh-TW" altLang="en-US" sz="3400" u="sng" dirty="0">
                <a:latin typeface="+mn-ea"/>
                <a:ea typeface="+mn-ea"/>
              </a:rPr>
              <a:t>臺灣</a:t>
            </a:r>
            <a:r>
              <a:rPr lang="zh-TW" altLang="en-US" sz="3400" dirty="0">
                <a:latin typeface="+mn-ea"/>
                <a:ea typeface="+mn-ea"/>
              </a:rPr>
              <a:t>起床，生命彷彿被聖潔之光掃描除塵一遍，某些沉睡已久的理想頓時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甦醒</a:t>
            </a:r>
            <a:r>
              <a:rPr lang="zh-TW" altLang="en-US" sz="3400" dirty="0">
                <a:latin typeface="+mn-ea"/>
                <a:ea typeface="+mn-ea"/>
              </a:rPr>
              <a:t>。</a:t>
            </a:r>
          </a:p>
        </p:txBody>
      </p:sp>
      <p:pic>
        <p:nvPicPr>
          <p:cNvPr id="48132" name="Picture 7" descr="C:\Users\rainy\Desktop\圖片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84" t="38744" r="25632" b="24847"/>
          <a:stretch>
            <a:fillRect/>
          </a:stretch>
        </p:blipFill>
        <p:spPr bwMode="auto">
          <a:xfrm>
            <a:off x="4149725" y="3411538"/>
            <a:ext cx="26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133" name="群組 1"/>
          <p:cNvGrpSpPr>
            <a:grpSpLocks/>
          </p:cNvGrpSpPr>
          <p:nvPr/>
        </p:nvGrpSpPr>
        <p:grpSpPr bwMode="auto">
          <a:xfrm>
            <a:off x="2834604" y="748911"/>
            <a:ext cx="1515234" cy="3091641"/>
            <a:chOff x="11892346" y="1990478"/>
            <a:chExt cx="1516845" cy="3088961"/>
          </a:xfrm>
        </p:grpSpPr>
        <p:sp>
          <p:nvSpPr>
            <p:cNvPr id="48151" name="文字方塊 64"/>
            <p:cNvSpPr txBox="1">
              <a:spLocks noChangeArrowheads="1"/>
            </p:cNvSpPr>
            <p:nvPr/>
          </p:nvSpPr>
          <p:spPr bwMode="auto">
            <a:xfrm>
              <a:off x="12603652" y="1990478"/>
              <a:ext cx="80553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︹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  <p:sp>
          <p:nvSpPr>
            <p:cNvPr id="48152" name="文字方塊 65"/>
            <p:cNvSpPr txBox="1">
              <a:spLocks noChangeArrowheads="1"/>
            </p:cNvSpPr>
            <p:nvPr/>
          </p:nvSpPr>
          <p:spPr bwMode="auto">
            <a:xfrm>
              <a:off x="11892346" y="4433108"/>
              <a:ext cx="8055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︺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</p:grpSp>
      <p:sp>
        <p:nvSpPr>
          <p:cNvPr id="9" name="Text Box 187"/>
          <p:cNvSpPr txBox="1">
            <a:spLocks noChangeArrowheads="1"/>
          </p:cNvSpPr>
          <p:nvPr/>
        </p:nvSpPr>
        <p:spPr bwMode="auto">
          <a:xfrm>
            <a:off x="4121238" y="1057229"/>
            <a:ext cx="457200" cy="245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grpSp>
        <p:nvGrpSpPr>
          <p:cNvPr id="48135" name="群組 1"/>
          <p:cNvGrpSpPr>
            <a:grpSpLocks/>
          </p:cNvGrpSpPr>
          <p:nvPr/>
        </p:nvGrpSpPr>
        <p:grpSpPr bwMode="auto">
          <a:xfrm>
            <a:off x="2029473" y="3567331"/>
            <a:ext cx="1610262" cy="2183249"/>
            <a:chOff x="14761572" y="5299992"/>
            <a:chExt cx="1611080" cy="2180718"/>
          </a:xfrm>
        </p:grpSpPr>
        <p:sp>
          <p:nvSpPr>
            <p:cNvPr id="48149" name="文字方塊 64"/>
            <p:cNvSpPr txBox="1">
              <a:spLocks noChangeArrowheads="1"/>
            </p:cNvSpPr>
            <p:nvPr/>
          </p:nvSpPr>
          <p:spPr bwMode="auto">
            <a:xfrm>
              <a:off x="15567113" y="5299992"/>
              <a:ext cx="80553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︹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  <p:sp>
          <p:nvSpPr>
            <p:cNvPr id="48150" name="文字方塊 65"/>
            <p:cNvSpPr txBox="1">
              <a:spLocks noChangeArrowheads="1"/>
            </p:cNvSpPr>
            <p:nvPr/>
          </p:nvSpPr>
          <p:spPr bwMode="auto">
            <a:xfrm>
              <a:off x="14761572" y="6834380"/>
              <a:ext cx="80553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 dirty="0">
                  <a:solidFill>
                    <a:srgbClr val="660066"/>
                  </a:solidFill>
                </a:rPr>
                <a:t>︺</a:t>
              </a:r>
              <a:endParaRPr lang="zh-TW" altLang="en-US" sz="3600" b="1" dirty="0">
                <a:solidFill>
                  <a:srgbClr val="660066"/>
                </a:solidFill>
              </a:endParaRPr>
            </a:p>
          </p:txBody>
        </p:sp>
      </p:grpSp>
      <p:sp>
        <p:nvSpPr>
          <p:cNvPr id="13" name="Text Box 187"/>
          <p:cNvSpPr txBox="1">
            <a:spLocks noChangeArrowheads="1"/>
          </p:cNvSpPr>
          <p:nvPr/>
        </p:nvSpPr>
        <p:spPr bwMode="auto">
          <a:xfrm>
            <a:off x="3249109" y="4350715"/>
            <a:ext cx="457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endParaRPr lang="en-US" altLang="zh-TW" sz="3000" b="1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8139" name="圖片 21" descr="2014-11-27_012547.png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855663"/>
            <a:ext cx="49371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802685" y="571500"/>
            <a:ext cx="1292662" cy="452512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2400" dirty="0">
                <a:solidFill>
                  <a:srgbClr val="FF0000"/>
                </a:solidFill>
              </a:rPr>
              <a:t>「曙光」既是大地初升的光亮，亦是個人在登頂過程中，所萌發的體悟與希望</a:t>
            </a:r>
            <a:r>
              <a:rPr lang="zh-TW" altLang="zh-TW" dirty="0">
                <a:solidFill>
                  <a:srgbClr val="FF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25607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4025900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﹁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r>
              <a:rPr lang="zh-TW" altLang="en-US" sz="3400" dirty="0">
                <a:latin typeface="+mn-ea"/>
                <a:ea typeface="+mn-ea"/>
              </a:rPr>
              <a:t>之名最早見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諸</a:t>
            </a:r>
            <a:r>
              <a:rPr lang="zh-TW" altLang="en-US" sz="3400" dirty="0">
                <a:latin typeface="+mn-ea"/>
                <a:ea typeface="+mn-ea"/>
              </a:rPr>
              <a:t>文字記載是在</a:t>
            </a:r>
            <a:r>
              <a:rPr lang="zh-TW" altLang="en-US" sz="3400" u="sng" dirty="0">
                <a:latin typeface="+mn-ea"/>
                <a:ea typeface="+mn-ea"/>
              </a:rPr>
              <a:t>郁永河</a:t>
            </a:r>
            <a:r>
              <a:rPr lang="zh-TW" altLang="en-US" sz="3400" dirty="0">
                <a:latin typeface="+mn-ea"/>
                <a:ea typeface="+mn-ea"/>
              </a:rPr>
              <a:t>的</a:t>
            </a:r>
            <a:r>
              <a:rPr lang="en-US" altLang="zh-TW" sz="3400" dirty="0">
                <a:latin typeface="+mn-ea"/>
                <a:ea typeface="+mn-ea"/>
              </a:rPr>
              <a:t>︽</a:t>
            </a:r>
            <a:r>
              <a:rPr lang="zh-TW" altLang="en-US" sz="3400" dirty="0">
                <a:latin typeface="+mn-ea"/>
                <a:ea typeface="+mn-ea"/>
              </a:rPr>
              <a:t>裨海紀遊</a:t>
            </a:r>
            <a:r>
              <a:rPr lang="en-US" altLang="zh-TW" sz="3400" dirty="0">
                <a:latin typeface="+mn-ea"/>
                <a:ea typeface="+mn-ea"/>
              </a:rPr>
              <a:t>︾</a:t>
            </a:r>
            <a:r>
              <a:rPr lang="zh-TW" altLang="en-US" sz="3400" dirty="0">
                <a:latin typeface="+mn-ea"/>
                <a:ea typeface="+mn-ea"/>
              </a:rPr>
              <a:t>：</a:t>
            </a:r>
            <a:r>
              <a:rPr lang="en-US" altLang="zh-TW" sz="3400" dirty="0">
                <a:latin typeface="+mn-ea"/>
                <a:ea typeface="+mn-ea"/>
              </a:rPr>
              <a:t>﹁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在萬山中，其山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獨</a:t>
            </a:r>
            <a:r>
              <a:rPr lang="zh-TW" altLang="en-US" sz="3400" dirty="0">
                <a:latin typeface="+mn-ea"/>
                <a:ea typeface="+mn-ea"/>
              </a:rPr>
              <a:t>高，無遠不見；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巉</a:t>
            </a:r>
            <a:r>
              <a:rPr lang="zh-TW" altLang="en-US" sz="3400" dirty="0">
                <a:latin typeface="+mn-ea"/>
                <a:ea typeface="+mn-ea"/>
              </a:rPr>
              <a:t>巖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峭</a:t>
            </a:r>
            <a:r>
              <a:rPr lang="zh-TW" altLang="en-US" sz="3400" dirty="0">
                <a:latin typeface="+mn-ea"/>
                <a:ea typeface="+mn-ea"/>
              </a:rPr>
              <a:t>削，白色如銀，遠望如</a:t>
            </a:r>
            <a:r>
              <a:rPr lang="zh-TW" altLang="en-US" sz="3400" u="sng" dirty="0">
                <a:latin typeface="+mn-ea"/>
                <a:ea typeface="+mn-ea"/>
              </a:rPr>
              <a:t>太白</a:t>
            </a:r>
            <a:r>
              <a:rPr lang="zh-TW" altLang="en-US" sz="3400" dirty="0">
                <a:latin typeface="+mn-ea"/>
                <a:ea typeface="+mn-ea"/>
              </a:rPr>
              <a:t>積雪。四面攢峰環繞，可望不可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即</a:t>
            </a:r>
            <a:r>
              <a:rPr lang="zh-TW" altLang="en-US" sz="3400" dirty="0">
                <a:latin typeface="+mn-ea"/>
                <a:ea typeface="+mn-ea"/>
              </a:rPr>
              <a:t>，皆言此山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渾然</a:t>
            </a:r>
            <a:r>
              <a:rPr lang="zh-TW" altLang="en-US" sz="3400" dirty="0">
                <a:latin typeface="+mn-ea"/>
                <a:ea typeface="+mn-ea"/>
              </a:rPr>
              <a:t>美玉。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endParaRPr lang="zh-TW" altLang="en-US" sz="3400" dirty="0">
              <a:latin typeface="+mn-ea"/>
              <a:ea typeface="+mn-ea"/>
            </a:endParaRPr>
          </a:p>
        </p:txBody>
      </p:sp>
      <p:sp>
        <p:nvSpPr>
          <p:cNvPr id="30723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24" name="Picture 57" descr="2014-07-11_213639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388" y="838200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12" descr="C:\Users\rainy\Desktop\圖片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34" t="17912" r="15018" b="61694"/>
          <a:stretch>
            <a:fillRect/>
          </a:stretch>
        </p:blipFill>
        <p:spPr bwMode="auto">
          <a:xfrm>
            <a:off x="7129463" y="5795963"/>
            <a:ext cx="384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6" name="群組 1"/>
          <p:cNvGrpSpPr>
            <a:grpSpLocks/>
          </p:cNvGrpSpPr>
          <p:nvPr/>
        </p:nvGrpSpPr>
        <p:grpSpPr bwMode="auto">
          <a:xfrm>
            <a:off x="1922463" y="1393825"/>
            <a:ext cx="6251575" cy="1427163"/>
            <a:chOff x="7801895" y="177705"/>
            <a:chExt cx="6256699" cy="1427085"/>
          </a:xfrm>
        </p:grpSpPr>
        <p:sp>
          <p:nvSpPr>
            <p:cNvPr id="30769" name="文字方塊 64"/>
            <p:cNvSpPr txBox="1">
              <a:spLocks noChangeArrowheads="1"/>
            </p:cNvSpPr>
            <p:nvPr/>
          </p:nvSpPr>
          <p:spPr bwMode="auto">
            <a:xfrm>
              <a:off x="13253055" y="177705"/>
              <a:ext cx="805539" cy="646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0770" name="文字方塊 65"/>
            <p:cNvSpPr txBox="1">
              <a:spLocks noChangeArrowheads="1"/>
            </p:cNvSpPr>
            <p:nvPr/>
          </p:nvSpPr>
          <p:spPr bwMode="auto">
            <a:xfrm>
              <a:off x="7801895" y="958465"/>
              <a:ext cx="805536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18" name="Text Box 187"/>
          <p:cNvSpPr txBox="1">
            <a:spLocks noChangeArrowheads="1"/>
          </p:cNvSpPr>
          <p:nvPr/>
        </p:nvSpPr>
        <p:spPr bwMode="auto">
          <a:xfrm>
            <a:off x="7894638" y="3189288"/>
            <a:ext cx="4572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引用</a:t>
            </a:r>
            <a:endParaRPr lang="en-US" altLang="zh-TW" sz="3000" b="1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0728" name="群組 1"/>
          <p:cNvGrpSpPr>
            <a:grpSpLocks/>
          </p:cNvGrpSpPr>
          <p:nvPr/>
        </p:nvGrpSpPr>
        <p:grpSpPr bwMode="auto">
          <a:xfrm>
            <a:off x="4229100" y="2236788"/>
            <a:ext cx="804863" cy="2573337"/>
            <a:chOff x="9987720" y="1021239"/>
            <a:chExt cx="805539" cy="2570294"/>
          </a:xfrm>
        </p:grpSpPr>
        <p:sp>
          <p:nvSpPr>
            <p:cNvPr id="30767" name="文字方塊 64"/>
            <p:cNvSpPr txBox="1">
              <a:spLocks noChangeArrowheads="1"/>
            </p:cNvSpPr>
            <p:nvPr/>
          </p:nvSpPr>
          <p:spPr bwMode="auto">
            <a:xfrm>
              <a:off x="9987720" y="1021239"/>
              <a:ext cx="805539" cy="64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0768" name="文字方塊 65"/>
            <p:cNvSpPr txBox="1">
              <a:spLocks noChangeArrowheads="1"/>
            </p:cNvSpPr>
            <p:nvPr/>
          </p:nvSpPr>
          <p:spPr bwMode="auto">
            <a:xfrm>
              <a:off x="9987722" y="2945208"/>
              <a:ext cx="805536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22" name="Text Box 187"/>
          <p:cNvSpPr txBox="1">
            <a:spLocks noChangeArrowheads="1"/>
          </p:cNvSpPr>
          <p:nvPr/>
        </p:nvSpPr>
        <p:spPr bwMode="auto">
          <a:xfrm>
            <a:off x="4694238" y="2767013"/>
            <a:ext cx="4572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譬喻</a:t>
            </a:r>
            <a:endParaRPr lang="en-US" altLang="zh-TW" sz="3000" b="1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0730" name="群組 1"/>
          <p:cNvGrpSpPr>
            <a:grpSpLocks/>
          </p:cNvGrpSpPr>
          <p:nvPr/>
        </p:nvGrpSpPr>
        <p:grpSpPr bwMode="auto">
          <a:xfrm>
            <a:off x="1936750" y="1422400"/>
            <a:ext cx="1555750" cy="2325688"/>
            <a:chOff x="9234981" y="-656442"/>
            <a:chExt cx="1558278" cy="2324008"/>
          </a:xfrm>
        </p:grpSpPr>
        <p:sp>
          <p:nvSpPr>
            <p:cNvPr id="30765" name="文字方塊 64"/>
            <p:cNvSpPr txBox="1">
              <a:spLocks noChangeArrowheads="1"/>
            </p:cNvSpPr>
            <p:nvPr/>
          </p:nvSpPr>
          <p:spPr bwMode="auto">
            <a:xfrm>
              <a:off x="9987720" y="1021239"/>
              <a:ext cx="805539" cy="64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0766" name="文字方塊 65"/>
            <p:cNvSpPr txBox="1">
              <a:spLocks noChangeArrowheads="1"/>
            </p:cNvSpPr>
            <p:nvPr/>
          </p:nvSpPr>
          <p:spPr bwMode="auto">
            <a:xfrm>
              <a:off x="9234981" y="-656442"/>
              <a:ext cx="805536" cy="646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26" name="Text Box 187"/>
          <p:cNvSpPr txBox="1">
            <a:spLocks noChangeArrowheads="1"/>
          </p:cNvSpPr>
          <p:nvPr/>
        </p:nvSpPr>
        <p:spPr bwMode="auto">
          <a:xfrm>
            <a:off x="3117850" y="3665538"/>
            <a:ext cx="4572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譬喻</a:t>
            </a:r>
            <a:endParaRPr lang="en-US" altLang="zh-TW" sz="3000" b="1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32" name="Oval 3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64175" y="6284913"/>
            <a:ext cx="285750" cy="287337"/>
          </a:xfrm>
          <a:prstGeom prst="ellipse">
            <a:avLst/>
          </a:prstGeom>
          <a:solidFill>
            <a:srgbClr val="0000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zh-TW">
                <a:solidFill>
                  <a:schemeClr val="bg1"/>
                </a:solidFill>
                <a:latin typeface="Arial" charset="0"/>
                <a:ea typeface="標楷體" pitchFamily="65" charset="-120"/>
              </a:rPr>
              <a:t>1</a:t>
            </a:r>
          </a:p>
        </p:txBody>
      </p:sp>
      <p:grpSp>
        <p:nvGrpSpPr>
          <p:cNvPr id="30737" name="群組 17"/>
          <p:cNvGrpSpPr>
            <a:grpSpLocks/>
          </p:cNvGrpSpPr>
          <p:nvPr/>
        </p:nvGrpSpPr>
        <p:grpSpPr bwMode="auto">
          <a:xfrm>
            <a:off x="5072063" y="838200"/>
            <a:ext cx="679373" cy="5311775"/>
            <a:chOff x="7906478" y="7106479"/>
            <a:chExt cx="679271" cy="5313106"/>
          </a:xfrm>
        </p:grpSpPr>
        <p:sp>
          <p:nvSpPr>
            <p:cNvPr id="30751" name="Line 116"/>
            <p:cNvSpPr>
              <a:spLocks noChangeShapeType="1"/>
            </p:cNvSpPr>
            <p:nvPr/>
          </p:nvSpPr>
          <p:spPr bwMode="auto">
            <a:xfrm>
              <a:off x="7906478" y="7106479"/>
              <a:ext cx="0" cy="4537164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52" name="Line 115"/>
            <p:cNvSpPr>
              <a:spLocks noChangeShapeType="1"/>
            </p:cNvSpPr>
            <p:nvPr/>
          </p:nvSpPr>
          <p:spPr bwMode="auto">
            <a:xfrm>
              <a:off x="8585749" y="9754901"/>
              <a:ext cx="0" cy="2664684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574683" y="1012691"/>
            <a:ext cx="800219" cy="440598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zh-TW" dirty="0" smtClean="0">
                <a:solidFill>
                  <a:srgbClr val="FF0000"/>
                </a:solidFill>
                <a:effectLst/>
                <a:latin typeface="Times New Roman"/>
                <a:ea typeface="新細明體"/>
                <a:cs typeface="Times New Roman"/>
              </a:rPr>
              <a:t>引用《裨海紀遊》的記載，說明</a:t>
            </a:r>
            <a:r>
              <a:rPr lang="zh-TW" altLang="zh-TW" u="sng" dirty="0" smtClean="0">
                <a:solidFill>
                  <a:srgbClr val="FF0000"/>
                </a:solidFill>
                <a:effectLst/>
                <a:latin typeface="Times New Roman"/>
                <a:ea typeface="新細明體"/>
                <a:cs typeface="Times New Roman"/>
              </a:rPr>
              <a:t>玉山</a:t>
            </a:r>
            <a:r>
              <a:rPr lang="zh-TW" altLang="zh-TW" dirty="0" smtClean="0">
                <a:solidFill>
                  <a:srgbClr val="FF0000"/>
                </a:solidFill>
                <a:effectLst/>
                <a:latin typeface="Times New Roman"/>
                <a:ea typeface="新細明體"/>
                <a:cs typeface="Times New Roman"/>
              </a:rPr>
              <a:t>的外在形象與得名由來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894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文字方塊 5"/>
          <p:cNvSpPr txBox="1">
            <a:spLocks noChangeArrowheads="1"/>
          </p:cNvSpPr>
          <p:nvPr/>
        </p:nvSpPr>
        <p:spPr bwMode="auto">
          <a:xfrm>
            <a:off x="7191375" y="109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166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1671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不過，假如上不了峰頂其實也不必懊惱，因為人既已在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的懷抱了，在哪裡不都一樣！更何況，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永遠在那裡，隨時都可再來，最重要的還是在登爬過程的體悟吧。</a:t>
            </a:r>
          </a:p>
        </p:txBody>
      </p:sp>
      <p:grpSp>
        <p:nvGrpSpPr>
          <p:cNvPr id="49161" name="群組 1"/>
          <p:cNvGrpSpPr>
            <a:grpSpLocks/>
          </p:cNvGrpSpPr>
          <p:nvPr/>
        </p:nvGrpSpPr>
        <p:grpSpPr bwMode="auto">
          <a:xfrm>
            <a:off x="5934075" y="2760663"/>
            <a:ext cx="1590675" cy="1992312"/>
            <a:chOff x="17512401" y="4079281"/>
            <a:chExt cx="1591939" cy="1991288"/>
          </a:xfrm>
        </p:grpSpPr>
        <p:sp>
          <p:nvSpPr>
            <p:cNvPr id="49175" name="文字方塊 64"/>
            <p:cNvSpPr txBox="1">
              <a:spLocks noChangeArrowheads="1"/>
            </p:cNvSpPr>
            <p:nvPr/>
          </p:nvSpPr>
          <p:spPr bwMode="auto">
            <a:xfrm>
              <a:off x="18298801" y="5424240"/>
              <a:ext cx="805539" cy="646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49176" name="文字方塊 65"/>
            <p:cNvSpPr txBox="1">
              <a:spLocks noChangeArrowheads="1"/>
            </p:cNvSpPr>
            <p:nvPr/>
          </p:nvSpPr>
          <p:spPr bwMode="auto">
            <a:xfrm>
              <a:off x="17512401" y="4079281"/>
              <a:ext cx="8055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14" name="Text Box 187"/>
          <p:cNvSpPr txBox="1">
            <a:spLocks noChangeArrowheads="1"/>
          </p:cNvSpPr>
          <p:nvPr/>
        </p:nvSpPr>
        <p:spPr bwMode="auto">
          <a:xfrm>
            <a:off x="7173913" y="3670300"/>
            <a:ext cx="4572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sp>
        <p:nvSpPr>
          <p:cNvPr id="2" name="矩形 1"/>
          <p:cNvSpPr/>
          <p:nvPr/>
        </p:nvSpPr>
        <p:spPr>
          <a:xfrm>
            <a:off x="530801" y="1001011"/>
            <a:ext cx="2400657" cy="4283683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2400" dirty="0">
                <a:solidFill>
                  <a:srgbClr val="FF0000"/>
                </a:solidFill>
              </a:rPr>
              <a:t>呼應前文，再次點出「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學」的宗旨並非鼓勵登山者挑戰體能極限，而是期許大家在先知性後感性的認識</a:t>
            </a:r>
            <a:r>
              <a:rPr lang="zh-TW" altLang="zh-TW" sz="2400" u="sng" dirty="0">
                <a:solidFill>
                  <a:srgbClr val="FF0000"/>
                </a:solidFill>
              </a:rPr>
              <a:t>玉山</a:t>
            </a:r>
            <a:r>
              <a:rPr lang="zh-TW" altLang="zh-TW" sz="2400" dirty="0">
                <a:solidFill>
                  <a:srgbClr val="FF0000"/>
                </a:solidFill>
              </a:rPr>
              <a:t>後，能從登爬過程中獲得體悟，以及對這塊土地產生關懷與珍愛。</a:t>
            </a:r>
          </a:p>
        </p:txBody>
      </p:sp>
    </p:spTree>
    <p:extLst>
      <p:ext uri="{BB962C8B-B14F-4D97-AF65-F5344CB8AC3E}">
        <p14:creationId xmlns:p14="http://schemas.microsoft.com/office/powerpoint/2010/main" val="3282411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9632" y="764704"/>
            <a:ext cx="6463308" cy="569246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24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2400" b="1" dirty="0" smtClean="0">
                <a:solidFill>
                  <a:srgbClr val="002060"/>
                </a:solidFill>
              </a:rPr>
              <a:t>九</a:t>
            </a:r>
            <a:r>
              <a:rPr lang="zh-TW" altLang="en-US" sz="24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2400" b="1" dirty="0" smtClean="0">
              <a:solidFill>
                <a:srgbClr val="002060"/>
              </a:solidFill>
            </a:endParaRPr>
          </a:p>
          <a:p>
            <a:endParaRPr lang="en-US" altLang="zh-TW" sz="2400" b="1" dirty="0">
              <a:solidFill>
                <a:srgbClr val="002060"/>
              </a:solidFill>
            </a:endParaRPr>
          </a:p>
          <a:p>
            <a:r>
              <a:rPr lang="zh-TW" altLang="zh-TW" sz="3600" dirty="0" smtClean="0">
                <a:solidFill>
                  <a:srgbClr val="002060"/>
                </a:solidFill>
              </a:rPr>
              <a:t>敘述</a:t>
            </a:r>
            <a:r>
              <a:rPr lang="zh-TW" altLang="zh-TW" sz="3600" dirty="0">
                <a:solidFill>
                  <a:srgbClr val="002060"/>
                </a:solidFill>
              </a:rPr>
              <a:t>於清晨登上</a:t>
            </a:r>
            <a:r>
              <a:rPr lang="zh-TW" altLang="zh-TW" sz="3600" u="sng" dirty="0">
                <a:solidFill>
                  <a:srgbClr val="002060"/>
                </a:solidFill>
              </a:rPr>
              <a:t>臺灣</a:t>
            </a:r>
            <a:r>
              <a:rPr lang="zh-TW" altLang="zh-TW" sz="3600" dirty="0">
                <a:solidFill>
                  <a:srgbClr val="002060"/>
                </a:solidFill>
              </a:rPr>
              <a:t>最高峰的暢快感受，同時指出攀爬過程的體悟遠比是否攻頂更重要。</a:t>
            </a:r>
          </a:p>
          <a:p>
            <a:pPr fontAlgn="ctr"/>
            <a:r>
              <a:rPr lang="zh-TW" altLang="zh-TW" sz="3600" dirty="0">
                <a:solidFill>
                  <a:srgbClr val="002060"/>
                </a:solidFill>
              </a:rPr>
              <a:t>1</a:t>
            </a:r>
            <a:r>
              <a:rPr lang="zh-TW" altLang="zh-TW" sz="3600" dirty="0" smtClean="0">
                <a:solidFill>
                  <a:srgbClr val="002060"/>
                </a:solidFill>
              </a:rPr>
              <a:t>.扣</a:t>
            </a:r>
            <a:r>
              <a:rPr lang="zh-TW" altLang="zh-TW" sz="3600" dirty="0">
                <a:solidFill>
                  <a:srgbClr val="002060"/>
                </a:solidFill>
              </a:rPr>
              <a:t>題。</a:t>
            </a:r>
          </a:p>
          <a:p>
            <a:pPr fontAlgn="ctr"/>
            <a:r>
              <a:rPr lang="zh-TW" altLang="zh-TW" sz="3600" dirty="0">
                <a:solidFill>
                  <a:srgbClr val="002060"/>
                </a:solidFill>
              </a:rPr>
              <a:t>2</a:t>
            </a:r>
            <a:r>
              <a:rPr lang="zh-TW" altLang="zh-TW" sz="3600" dirty="0" smtClean="0">
                <a:solidFill>
                  <a:srgbClr val="002060"/>
                </a:solidFill>
              </a:rPr>
              <a:t>.先</a:t>
            </a:r>
            <a:r>
              <a:rPr lang="zh-TW" altLang="zh-TW" sz="3600" dirty="0">
                <a:solidFill>
                  <a:srgbClr val="002060"/>
                </a:solidFill>
              </a:rPr>
              <a:t>以轉化手法描寫登頂者內心的澎湃與感觸，再以勉勵口吻對未攻頂者曉之以理，寬慰其應享受登爬過程，不必因結果不如意而懊惱悔恨。</a:t>
            </a:r>
          </a:p>
        </p:txBody>
      </p:sp>
    </p:spTree>
    <p:extLst>
      <p:ext uri="{BB962C8B-B14F-4D97-AF65-F5344CB8AC3E}">
        <p14:creationId xmlns:p14="http://schemas.microsoft.com/office/powerpoint/2010/main" val="379405517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88" y="375209"/>
            <a:ext cx="5832648" cy="648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7262137" y="980728"/>
            <a:ext cx="738664" cy="30963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課文結構表</a:t>
            </a:r>
            <a:r>
              <a:rPr lang="en-US" altLang="zh-TW" dirty="0" smtClean="0"/>
              <a:t>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25405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989138" y="831850"/>
            <a:ext cx="6135687" cy="5457825"/>
          </a:xfrm>
          <a:prstGeom prst="rect">
            <a:avLst/>
          </a:prstGeom>
          <a:solidFill>
            <a:srgbClr val="CDEEFF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446088" indent="-446088" algn="just">
              <a:lnSpc>
                <a:spcPct val="110000"/>
              </a:lnSpc>
              <a:defRPr/>
            </a:pPr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400" dirty="0">
                <a:solidFill>
                  <a:srgbClr val="0000C8"/>
                </a:solidFill>
                <a:latin typeface="+mn-ea"/>
              </a:rPr>
              <a:t> </a:t>
            </a:r>
            <a:r>
              <a:rPr lang="en-US" altLang="zh-TW" sz="3400" dirty="0">
                <a:latin typeface="標楷體" pitchFamily="65" charset="-120"/>
                <a:ea typeface="標楷體" pitchFamily="65" charset="-120"/>
              </a:rPr>
              <a:t>︽</a:t>
            </a:r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裨海紀遊</a:t>
            </a:r>
            <a:r>
              <a:rPr lang="en-US" altLang="zh-TW" sz="3400" dirty="0">
                <a:latin typeface="標楷體" pitchFamily="65" charset="-120"/>
                <a:ea typeface="標楷體" pitchFamily="65" charset="-120"/>
              </a:rPr>
              <a:t>︾</a:t>
            </a:r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此段文字語譯：</a:t>
            </a:r>
            <a:r>
              <a:rPr lang="zh-TW" altLang="en-US" sz="3400" u="sng" dirty="0">
                <a:latin typeface="標楷體" pitchFamily="65" charset="-120"/>
                <a:ea typeface="標楷體" pitchFamily="65" charset="-120"/>
              </a:rPr>
              <a:t>玉山</a:t>
            </a:r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在萬山之中，山勢特別高聳，再遠的地方都看得到；山勢高峻，山色潔白如銀，遠望彷彿</a:t>
            </a:r>
            <a:r>
              <a:rPr lang="zh-TW" altLang="en-US" sz="3400" u="sng" dirty="0">
                <a:latin typeface="標楷體" pitchFamily="65" charset="-120"/>
                <a:ea typeface="標楷體" pitchFamily="65" charset="-120"/>
              </a:rPr>
              <a:t>太白山</a:t>
            </a:r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上的積雪。四面的山峰聚合環繞，只能遠望而無法接近，大家都說這座山根本就是渾然天成的美玉。</a:t>
            </a:r>
            <a:endParaRPr lang="zh-TW" altLang="en-US" sz="3400" dirty="0">
              <a:solidFill>
                <a:srgbClr val="0033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2351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41671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TW" altLang="en-US" sz="2800" u="sng" dirty="0">
                <a:latin typeface="+mn-ea"/>
                <a:ea typeface="+mn-ea"/>
              </a:rPr>
              <a:t>玉山</a:t>
            </a:r>
            <a:r>
              <a:rPr lang="zh-TW" altLang="en-US" sz="2800" dirty="0">
                <a:latin typeface="+mn-ea"/>
                <a:ea typeface="+mn-ea"/>
              </a:rPr>
              <a:t>是原住民</a:t>
            </a:r>
            <a:r>
              <a:rPr lang="zh-TW" altLang="en-US" sz="2800" u="sng" dirty="0">
                <a:latin typeface="+mn-ea"/>
                <a:ea typeface="+mn-ea"/>
              </a:rPr>
              <a:t>布農族</a:t>
            </a:r>
            <a:r>
              <a:rPr lang="zh-TW" altLang="en-US" sz="2800" dirty="0">
                <a:latin typeface="+mn-ea"/>
                <a:ea typeface="+mn-ea"/>
              </a:rPr>
              <a:t>與</a:t>
            </a:r>
            <a:r>
              <a:rPr lang="zh-TW" altLang="en-US" sz="2800" u="sng" dirty="0">
                <a:latin typeface="+mn-ea"/>
                <a:ea typeface="+mn-ea"/>
              </a:rPr>
              <a:t>鄒族</a:t>
            </a:r>
            <a:r>
              <a:rPr lang="zh-TW" altLang="en-US" sz="2800" dirty="0">
                <a:latin typeface="+mn-ea"/>
                <a:ea typeface="+mn-ea"/>
              </a:rPr>
              <a:t>人共同的聖山，</a:t>
            </a:r>
            <a:r>
              <a:rPr lang="zh-TW" altLang="en-US" sz="2800" u="sng" dirty="0">
                <a:latin typeface="+mn-ea"/>
                <a:ea typeface="+mn-ea"/>
              </a:rPr>
              <a:t>鄒</a:t>
            </a:r>
            <a:r>
              <a:rPr lang="zh-TW" altLang="en-US" sz="2800" dirty="0">
                <a:latin typeface="+mn-ea"/>
                <a:ea typeface="+mn-ea"/>
              </a:rPr>
              <a:t>人叫它</a:t>
            </a:r>
            <a:r>
              <a:rPr lang="en-US" altLang="zh-TW" sz="2800" dirty="0">
                <a:latin typeface="+mn-ea"/>
                <a:ea typeface="+mn-ea"/>
              </a:rPr>
              <a:t>﹁</a:t>
            </a:r>
            <a:r>
              <a:rPr lang="zh-TW" altLang="en-US" sz="2800" u="sng" dirty="0">
                <a:latin typeface="+mn-ea"/>
                <a:ea typeface="+mn-ea"/>
              </a:rPr>
              <a:t>八通關</a:t>
            </a:r>
            <a:r>
              <a:rPr lang="en-US" altLang="zh-TW" sz="2800" dirty="0">
                <a:latin typeface="+mn-ea"/>
                <a:ea typeface="+mn-ea"/>
              </a:rPr>
              <a:t>︵</a:t>
            </a:r>
            <a:r>
              <a:rPr lang="en-US" altLang="zh-TW" sz="2800" dirty="0" err="1">
                <a:latin typeface="+mn-lt"/>
                <a:ea typeface="+mn-ea"/>
              </a:rPr>
              <a:t>Pattonkuan</a:t>
            </a:r>
            <a:r>
              <a:rPr lang="en-US" altLang="zh-TW" sz="2800" dirty="0">
                <a:latin typeface="+mn-ea"/>
                <a:ea typeface="+mn-ea"/>
              </a:rPr>
              <a:t>︶﹂</a:t>
            </a:r>
            <a:r>
              <a:rPr lang="zh-TW" altLang="en-US" sz="2800" dirty="0">
                <a:latin typeface="+mn-ea"/>
                <a:ea typeface="+mn-ea"/>
              </a:rPr>
              <a:t>，意思是</a:t>
            </a:r>
            <a:r>
              <a:rPr lang="en-US" altLang="zh-TW" sz="2800" dirty="0">
                <a:latin typeface="+mn-ea"/>
                <a:ea typeface="+mn-ea"/>
              </a:rPr>
              <a:t>﹁</a:t>
            </a:r>
            <a:r>
              <a:rPr lang="zh-TW" altLang="en-US" sz="2800" dirty="0">
                <a:latin typeface="+mn-ea"/>
                <a:ea typeface="+mn-ea"/>
              </a:rPr>
              <a:t>石英之山</a:t>
            </a:r>
            <a:r>
              <a:rPr lang="en-US" altLang="zh-TW" sz="2800" dirty="0">
                <a:latin typeface="+mn-ea"/>
                <a:ea typeface="+mn-ea"/>
              </a:rPr>
              <a:t>﹂</a:t>
            </a:r>
            <a:r>
              <a:rPr lang="zh-TW" altLang="en-US" sz="2800" dirty="0">
                <a:latin typeface="+mn-ea"/>
                <a:ea typeface="+mn-ea"/>
              </a:rPr>
              <a:t>，石英是美麗的石頭，且又堅硬無比，這是</a:t>
            </a:r>
            <a:r>
              <a:rPr lang="zh-TW" altLang="en-US" sz="2800" u="sng" dirty="0">
                <a:latin typeface="+mn-ea"/>
                <a:ea typeface="+mn-ea"/>
              </a:rPr>
              <a:t>玉山</a:t>
            </a:r>
            <a:r>
              <a:rPr lang="zh-TW" altLang="en-US" sz="2800" dirty="0">
                <a:latin typeface="+mn-ea"/>
                <a:ea typeface="+mn-ea"/>
              </a:rPr>
              <a:t>最早的名字。</a:t>
            </a:r>
            <a:r>
              <a:rPr lang="zh-TW" altLang="en-US" sz="2800" u="sng" dirty="0">
                <a:latin typeface="+mn-ea"/>
                <a:ea typeface="+mn-ea"/>
              </a:rPr>
              <a:t>日本</a:t>
            </a:r>
            <a:r>
              <a:rPr lang="zh-TW" altLang="en-US" sz="2800" dirty="0">
                <a:solidFill>
                  <a:srgbClr val="0000C8"/>
                </a:solidFill>
                <a:latin typeface="+mn-ea"/>
                <a:ea typeface="+mn-ea"/>
              </a:rPr>
              <a:t>殖民</a:t>
            </a:r>
            <a:r>
              <a:rPr lang="zh-TW" altLang="en-US" sz="2800" u="sng" dirty="0">
                <a:latin typeface="+mn-ea"/>
                <a:ea typeface="+mn-ea"/>
              </a:rPr>
              <a:t>臺灣</a:t>
            </a:r>
            <a:r>
              <a:rPr lang="zh-TW" altLang="en-US" sz="2800" dirty="0">
                <a:latin typeface="+mn-ea"/>
                <a:ea typeface="+mn-ea"/>
              </a:rPr>
              <a:t>時發現比他們的聖</a:t>
            </a:r>
            <a:r>
              <a:rPr lang="zh-TW" altLang="en-US" sz="2800" dirty="0" smtClean="0">
                <a:latin typeface="+mn-ea"/>
                <a:ea typeface="+mn-ea"/>
              </a:rPr>
              <a:t>山</a:t>
            </a:r>
            <a:r>
              <a:rPr lang="zh-TW" altLang="en-US" sz="2800" u="sng" dirty="0" smtClean="0">
                <a:latin typeface="+mn-ea"/>
                <a:ea typeface="+mn-ea"/>
              </a:rPr>
              <a:t>富士山</a:t>
            </a:r>
            <a:r>
              <a:rPr lang="en-US" altLang="zh-TW" sz="2800" dirty="0">
                <a:latin typeface="+mn-ea"/>
                <a:ea typeface="+mn-ea"/>
              </a:rPr>
              <a:t>︵</a:t>
            </a:r>
            <a:r>
              <a:rPr lang="zh-TW" altLang="en-US" sz="2800" dirty="0">
                <a:latin typeface="+mn-ea"/>
                <a:ea typeface="+mn-ea"/>
              </a:rPr>
              <a:t>三七七六公尺</a:t>
            </a:r>
            <a:r>
              <a:rPr lang="en-US" altLang="zh-TW" sz="2800" dirty="0">
                <a:latin typeface="+mn-ea"/>
                <a:ea typeface="+mn-ea"/>
              </a:rPr>
              <a:t>︶</a:t>
            </a:r>
            <a:r>
              <a:rPr lang="zh-TW" altLang="en-US" sz="2800" dirty="0">
                <a:latin typeface="+mn-ea"/>
                <a:ea typeface="+mn-ea"/>
              </a:rPr>
              <a:t>還高，乃稱它為</a:t>
            </a:r>
            <a:r>
              <a:rPr lang="en-US" altLang="zh-TW" sz="2800" dirty="0">
                <a:latin typeface="+mn-ea"/>
                <a:ea typeface="+mn-ea"/>
              </a:rPr>
              <a:t>﹁</a:t>
            </a:r>
            <a:r>
              <a:rPr lang="zh-TW" altLang="en-US" sz="2800" u="sng" dirty="0">
                <a:latin typeface="+mn-ea"/>
                <a:ea typeface="+mn-ea"/>
              </a:rPr>
              <a:t>新高山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r>
              <a:rPr lang="zh-TW" altLang="en-US" sz="3400" dirty="0">
                <a:latin typeface="+mn-ea"/>
                <a:ea typeface="+mn-ea"/>
              </a:rPr>
              <a:t>。</a:t>
            </a:r>
          </a:p>
        </p:txBody>
      </p:sp>
      <p:sp>
        <p:nvSpPr>
          <p:cNvPr id="32771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2772" name="Picture 12" descr="C:\Users\rainy\Desktop\圖片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3" t="68092" r="23572" b="12971"/>
          <a:stretch>
            <a:fillRect/>
          </a:stretch>
        </p:blipFill>
        <p:spPr bwMode="auto">
          <a:xfrm>
            <a:off x="7977188" y="5353050"/>
            <a:ext cx="280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191451" y="1089212"/>
            <a:ext cx="1107996" cy="449243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dirty="0">
                <a:solidFill>
                  <a:srgbClr val="FF0000"/>
                </a:solidFill>
              </a:rPr>
              <a:t>以</a:t>
            </a:r>
            <a:r>
              <a:rPr lang="zh-TW" altLang="zh-TW" u="sng" dirty="0">
                <a:solidFill>
                  <a:srgbClr val="FF0000"/>
                </a:solidFill>
              </a:rPr>
              <a:t>郁永河</a:t>
            </a:r>
            <a:r>
              <a:rPr lang="zh-TW" altLang="zh-TW" dirty="0">
                <a:solidFill>
                  <a:srgbClr val="FF0000"/>
                </a:solidFill>
              </a:rPr>
              <a:t>筆下的「渾然美玉」與原住民口中的「石英之山」不謀而合，再次呈現</a:t>
            </a:r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美麗挺拔的形象。</a:t>
            </a:r>
          </a:p>
        </p:txBody>
      </p:sp>
    </p:spTree>
    <p:extLst>
      <p:ext uri="{BB962C8B-B14F-4D97-AF65-F5344CB8AC3E}">
        <p14:creationId xmlns:p14="http://schemas.microsoft.com/office/powerpoint/2010/main" val="2788532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48909" y="1062318"/>
            <a:ext cx="5109091" cy="513677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en-US" sz="32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3200" b="1" dirty="0" smtClean="0">
                <a:solidFill>
                  <a:srgbClr val="002060"/>
                </a:solidFill>
              </a:rPr>
              <a:t>一</a:t>
            </a:r>
            <a:r>
              <a:rPr lang="zh-TW" altLang="en-US" sz="32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3200" b="1" dirty="0" smtClean="0">
              <a:solidFill>
                <a:srgbClr val="002060"/>
              </a:solidFill>
            </a:endParaRPr>
          </a:p>
          <a:p>
            <a:pPr fontAlgn="ctr"/>
            <a:endParaRPr lang="en-US" altLang="zh-TW" sz="3200" b="1" dirty="0">
              <a:solidFill>
                <a:srgbClr val="002060"/>
              </a:solidFill>
            </a:endParaRPr>
          </a:p>
          <a:p>
            <a:pPr fontAlgn="ctr"/>
            <a:r>
              <a:rPr lang="zh-TW" altLang="zh-TW" sz="3200" dirty="0" smtClean="0">
                <a:solidFill>
                  <a:srgbClr val="002060"/>
                </a:solidFill>
              </a:rPr>
              <a:t>說明</a:t>
            </a:r>
            <a:r>
              <a:rPr lang="zh-TW" altLang="zh-TW" sz="3200" dirty="0">
                <a:solidFill>
                  <a:srgbClr val="002060"/>
                </a:solidFill>
              </a:rPr>
              <a:t>各民族對</a:t>
            </a:r>
            <a:r>
              <a:rPr lang="zh-TW" altLang="zh-TW" sz="3200" u="sng" dirty="0">
                <a:solidFill>
                  <a:srgbClr val="002060"/>
                </a:solidFill>
              </a:rPr>
              <a:t>玉山</a:t>
            </a:r>
            <a:r>
              <a:rPr lang="zh-TW" altLang="zh-TW" sz="3200" dirty="0">
                <a:solidFill>
                  <a:srgbClr val="002060"/>
                </a:solidFill>
              </a:rPr>
              <a:t>的不同稱呼，以及背後的含義。</a:t>
            </a:r>
          </a:p>
          <a:p>
            <a:pPr fontAlgn="ctr"/>
            <a:r>
              <a:rPr lang="zh-TW" altLang="en-US" sz="3200" dirty="0" smtClean="0">
                <a:solidFill>
                  <a:srgbClr val="002060"/>
                </a:solidFill>
              </a:rPr>
              <a:t>內容分析</a:t>
            </a:r>
            <a:endParaRPr lang="en-US" altLang="zh-TW" sz="3200" dirty="0" smtClean="0">
              <a:solidFill>
                <a:srgbClr val="002060"/>
              </a:solidFill>
            </a:endParaRPr>
          </a:p>
          <a:p>
            <a:pPr fontAlgn="ctr"/>
            <a:r>
              <a:rPr lang="zh-TW" altLang="zh-TW" sz="3200" dirty="0" smtClean="0">
                <a:solidFill>
                  <a:srgbClr val="002060"/>
                </a:solidFill>
              </a:rPr>
              <a:t>●</a:t>
            </a:r>
            <a:r>
              <a:rPr lang="zh-TW" altLang="zh-TW" sz="3200" dirty="0">
                <a:solidFill>
                  <a:srgbClr val="002060"/>
                </a:solidFill>
              </a:rPr>
              <a:t>透過引用與譬喻手法，敘寫</a:t>
            </a:r>
            <a:r>
              <a:rPr lang="zh-TW" altLang="zh-TW" sz="3200" u="sng" dirty="0">
                <a:solidFill>
                  <a:srgbClr val="002060"/>
                </a:solidFill>
              </a:rPr>
              <a:t>清代</a:t>
            </a:r>
            <a:r>
              <a:rPr lang="zh-TW" altLang="zh-TW" sz="3200" dirty="0">
                <a:solidFill>
                  <a:srgbClr val="002060"/>
                </a:solidFill>
              </a:rPr>
              <a:t>官吏、原住民、</a:t>
            </a:r>
            <a:r>
              <a:rPr lang="zh-TW" altLang="zh-TW" sz="3200" u="sng" dirty="0">
                <a:solidFill>
                  <a:srgbClr val="002060"/>
                </a:solidFill>
              </a:rPr>
              <a:t>日本</a:t>
            </a:r>
            <a:r>
              <a:rPr lang="zh-TW" altLang="zh-TW" sz="3200" dirty="0">
                <a:solidFill>
                  <a:srgbClr val="002060"/>
                </a:solidFill>
              </a:rPr>
              <a:t>人對</a:t>
            </a:r>
            <a:r>
              <a:rPr lang="zh-TW" altLang="zh-TW" sz="3200" u="sng" dirty="0">
                <a:solidFill>
                  <a:srgbClr val="002060"/>
                </a:solidFill>
              </a:rPr>
              <a:t>玉山</a:t>
            </a:r>
            <a:r>
              <a:rPr lang="zh-TW" altLang="zh-TW" sz="3200" dirty="0">
                <a:solidFill>
                  <a:srgbClr val="002060"/>
                </a:solidFill>
              </a:rPr>
              <a:t>的不同看法，點出</a:t>
            </a:r>
            <a:r>
              <a:rPr lang="zh-TW" altLang="zh-TW" sz="3200" u="sng" dirty="0">
                <a:solidFill>
                  <a:srgbClr val="002060"/>
                </a:solidFill>
              </a:rPr>
              <a:t>臺灣</a:t>
            </a:r>
            <a:r>
              <a:rPr lang="zh-TW" altLang="zh-TW" sz="3200" dirty="0">
                <a:solidFill>
                  <a:srgbClr val="002060"/>
                </a:solidFill>
              </a:rPr>
              <a:t>這塊土地曾經歷多元文化的洗禮，具有複雜的歷史脈絡</a:t>
            </a:r>
            <a:r>
              <a:rPr lang="zh-TW" altLang="zh-TW" dirty="0">
                <a:solidFill>
                  <a:srgbClr val="00206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96752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4167188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身形如一</a:t>
            </a:r>
            <a:r>
              <a:rPr lang="en-US" altLang="zh-TW" sz="3400" dirty="0">
                <a:latin typeface="+mn-ea"/>
                <a:ea typeface="+mn-ea"/>
              </a:rPr>
              <a:t>﹁</a:t>
            </a:r>
            <a:r>
              <a:rPr lang="zh-TW" altLang="en-US" sz="3400" dirty="0">
                <a:latin typeface="+mn-ea"/>
                <a:ea typeface="+mn-ea"/>
              </a:rPr>
              <a:t>山</a:t>
            </a:r>
            <a:r>
              <a:rPr lang="en-US" altLang="zh-TW" sz="3400" dirty="0">
                <a:latin typeface="+mn-ea"/>
                <a:ea typeface="+mn-ea"/>
              </a:rPr>
              <a:t>﹂</a:t>
            </a:r>
            <a:r>
              <a:rPr lang="zh-TW" altLang="en-US" sz="3400" dirty="0">
                <a:latin typeface="+mn-ea"/>
                <a:ea typeface="+mn-ea"/>
              </a:rPr>
              <a:t>字，中央主峰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昂揚</a:t>
            </a:r>
            <a:r>
              <a:rPr lang="zh-TW" altLang="en-US" sz="3400" dirty="0">
                <a:latin typeface="+mn-ea"/>
                <a:ea typeface="+mn-ea"/>
              </a:rPr>
              <a:t>軒宇，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拔地聳立</a:t>
            </a:r>
            <a:r>
              <a:rPr lang="zh-TW" altLang="en-US" sz="3400" dirty="0">
                <a:latin typeface="+mn-ea"/>
                <a:ea typeface="+mn-ea"/>
              </a:rPr>
              <a:t>三九五二公尺，傲視東北</a:t>
            </a:r>
            <a:r>
              <a:rPr lang="zh-TW" altLang="en-US" sz="3400" u="sng" dirty="0">
                <a:latin typeface="+mn-ea"/>
                <a:ea typeface="+mn-ea"/>
              </a:rPr>
              <a:t>亞</a:t>
            </a:r>
            <a:r>
              <a:rPr lang="zh-TW" altLang="en-US" sz="3400" dirty="0">
                <a:latin typeface="+mn-ea"/>
                <a:ea typeface="+mn-ea"/>
              </a:rPr>
              <a:t>；左右垂肩輔弼，威</a:t>
            </a:r>
            <a:r>
              <a:rPr lang="zh-TW" altLang="en-US" sz="3400" dirty="0" smtClean="0">
                <a:latin typeface="+mn-ea"/>
                <a:ea typeface="+mn-ea"/>
              </a:rPr>
              <a:t>而</a:t>
            </a:r>
            <a:endParaRPr lang="en-US" altLang="zh-TW" sz="3400" dirty="0" smtClean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zh-TW" sz="3400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 smtClean="0">
                <a:latin typeface="+mn-ea"/>
                <a:ea typeface="+mn-ea"/>
              </a:rPr>
              <a:t>不</a:t>
            </a:r>
            <a:r>
              <a:rPr lang="zh-TW" altLang="en-US" sz="3400" dirty="0">
                <a:latin typeface="+mn-ea"/>
                <a:ea typeface="+mn-ea"/>
              </a:rPr>
              <a:t>嚴的凜凜於王座之上</a:t>
            </a:r>
            <a:r>
              <a:rPr lang="zh-TW" altLang="en-US" sz="3400" dirty="0" smtClean="0">
                <a:latin typeface="+mn-ea"/>
                <a:ea typeface="+mn-ea"/>
              </a:rPr>
              <a:t>。</a:t>
            </a:r>
            <a:r>
              <a:rPr lang="zh-TW" altLang="en-US" sz="3400" u="sng" dirty="0" smtClean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之象乃王者而非霸主，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雍容</a:t>
            </a:r>
            <a:r>
              <a:rPr lang="zh-TW" altLang="en-US" sz="3400" dirty="0">
                <a:latin typeface="+mn-ea"/>
                <a:ea typeface="+mn-ea"/>
              </a:rPr>
              <a:t>大度即之也溫，俯視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寶島</a:t>
            </a:r>
            <a:r>
              <a:rPr lang="zh-TW" altLang="en-US" sz="3400" dirty="0">
                <a:latin typeface="+mn-ea"/>
                <a:ea typeface="+mn-ea"/>
              </a:rPr>
              <a:t>大地，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庇</a:t>
            </a:r>
            <a:r>
              <a:rPr lang="zh-TW" altLang="en-US" sz="3400" dirty="0">
                <a:latin typeface="+mn-ea"/>
                <a:ea typeface="+mn-ea"/>
              </a:rPr>
              <a:t>蔭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生靈</a:t>
            </a:r>
            <a:r>
              <a:rPr lang="zh-TW" altLang="en-US" sz="3400" dirty="0">
                <a:latin typeface="+mn-ea"/>
                <a:ea typeface="+mn-ea"/>
              </a:rPr>
              <a:t>。</a:t>
            </a:r>
          </a:p>
        </p:txBody>
      </p:sp>
      <p:sp>
        <p:nvSpPr>
          <p:cNvPr id="34819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4820" name="Picture 45" descr="2014-07-13_16514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463" y="80645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24" name="群組 1"/>
          <p:cNvGrpSpPr>
            <a:grpSpLocks/>
          </p:cNvGrpSpPr>
          <p:nvPr/>
        </p:nvGrpSpPr>
        <p:grpSpPr bwMode="auto">
          <a:xfrm>
            <a:off x="2038350" y="828675"/>
            <a:ext cx="5500688" cy="3451225"/>
            <a:chOff x="5288619" y="1021239"/>
            <a:chExt cx="5504640" cy="3448634"/>
          </a:xfrm>
        </p:grpSpPr>
        <p:sp>
          <p:nvSpPr>
            <p:cNvPr id="34848" name="文字方塊 64"/>
            <p:cNvSpPr txBox="1">
              <a:spLocks noChangeArrowheads="1"/>
            </p:cNvSpPr>
            <p:nvPr/>
          </p:nvSpPr>
          <p:spPr bwMode="auto">
            <a:xfrm>
              <a:off x="9987720" y="1021239"/>
              <a:ext cx="805539" cy="64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4849" name="文字方塊 65"/>
            <p:cNvSpPr txBox="1">
              <a:spLocks noChangeArrowheads="1"/>
            </p:cNvSpPr>
            <p:nvPr/>
          </p:nvSpPr>
          <p:spPr bwMode="auto">
            <a:xfrm>
              <a:off x="5288619" y="3823548"/>
              <a:ext cx="805536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13" name="Text Box 187"/>
          <p:cNvSpPr txBox="1">
            <a:spLocks noChangeArrowheads="1"/>
          </p:cNvSpPr>
          <p:nvPr/>
        </p:nvSpPr>
        <p:spPr bwMode="auto">
          <a:xfrm>
            <a:off x="6424613" y="1357313"/>
            <a:ext cx="4572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轉化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擬人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︶</a:t>
            </a:r>
          </a:p>
        </p:txBody>
      </p:sp>
      <p:grpSp>
        <p:nvGrpSpPr>
          <p:cNvPr id="34826" name="群組 1"/>
          <p:cNvGrpSpPr>
            <a:grpSpLocks/>
          </p:cNvGrpSpPr>
          <p:nvPr/>
        </p:nvGrpSpPr>
        <p:grpSpPr bwMode="auto">
          <a:xfrm>
            <a:off x="2828925" y="1801813"/>
            <a:ext cx="822325" cy="2565400"/>
            <a:chOff x="12128532" y="915813"/>
            <a:chExt cx="823136" cy="2563922"/>
          </a:xfrm>
        </p:grpSpPr>
        <p:sp>
          <p:nvSpPr>
            <p:cNvPr id="34846" name="文字方塊 64"/>
            <p:cNvSpPr txBox="1">
              <a:spLocks noChangeArrowheads="1"/>
            </p:cNvSpPr>
            <p:nvPr/>
          </p:nvSpPr>
          <p:spPr bwMode="auto">
            <a:xfrm>
              <a:off x="12128532" y="915813"/>
              <a:ext cx="805539" cy="64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4847" name="文字方塊 65"/>
            <p:cNvSpPr txBox="1">
              <a:spLocks noChangeArrowheads="1"/>
            </p:cNvSpPr>
            <p:nvPr/>
          </p:nvSpPr>
          <p:spPr bwMode="auto">
            <a:xfrm>
              <a:off x="12146132" y="2833410"/>
              <a:ext cx="805536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18" name="Text Box 187"/>
          <p:cNvSpPr txBox="1">
            <a:spLocks noChangeArrowheads="1"/>
          </p:cNvSpPr>
          <p:nvPr/>
        </p:nvSpPr>
        <p:spPr bwMode="auto">
          <a:xfrm>
            <a:off x="2573338" y="2420938"/>
            <a:ext cx="457200" cy="44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引用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︵︽</a:t>
            </a: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論語．子張</a:t>
            </a:r>
            <a:r>
              <a:rPr lang="en-US" altLang="zh-TW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︾︶</a:t>
            </a:r>
          </a:p>
        </p:txBody>
      </p:sp>
      <p:sp>
        <p:nvSpPr>
          <p:cNvPr id="2" name="矩形 1"/>
          <p:cNvSpPr/>
          <p:nvPr/>
        </p:nvSpPr>
        <p:spPr>
          <a:xfrm>
            <a:off x="4105632" y="848941"/>
            <a:ext cx="738664" cy="5127903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sz="1800" dirty="0">
                <a:solidFill>
                  <a:srgbClr val="FF0000"/>
                </a:solidFill>
              </a:rPr>
              <a:t>具體描寫</a:t>
            </a:r>
            <a:r>
              <a:rPr lang="zh-TW" altLang="zh-TW" sz="1800" u="sng" dirty="0">
                <a:solidFill>
                  <a:srgbClr val="FF0000"/>
                </a:solidFill>
              </a:rPr>
              <a:t>玉山</a:t>
            </a:r>
            <a:r>
              <a:rPr lang="zh-TW" altLang="zh-TW" sz="1800" dirty="0">
                <a:solidFill>
                  <a:srgbClr val="FF0000"/>
                </a:solidFill>
              </a:rPr>
              <a:t>的外形，並以擬人手法勾勒出一位君臨天下的至尊王者形象。</a:t>
            </a:r>
          </a:p>
        </p:txBody>
      </p:sp>
      <p:sp>
        <p:nvSpPr>
          <p:cNvPr id="3" name="矩形 2"/>
          <p:cNvSpPr/>
          <p:nvPr/>
        </p:nvSpPr>
        <p:spPr>
          <a:xfrm>
            <a:off x="307776" y="899790"/>
            <a:ext cx="1107996" cy="4680739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的王者之姿具有親和力，可見其不僅外形「渾然美玉」，氣質亦溫潤內斂，美好如玉</a:t>
            </a:r>
            <a:r>
              <a:rPr lang="zh-TW" altLang="zh-TW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02214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字方塊 5"/>
          <p:cNvSpPr txBox="1">
            <a:spLocks noChangeArrowheads="1"/>
          </p:cNvSpPr>
          <p:nvPr/>
        </p:nvSpPr>
        <p:spPr bwMode="auto">
          <a:xfrm>
            <a:off x="7577138" y="109538"/>
            <a:ext cx="989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95349" y="1008529"/>
            <a:ext cx="4062651" cy="506954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en-US" sz="36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二</a:t>
            </a:r>
            <a:r>
              <a:rPr lang="zh-TW" altLang="en-US" sz="36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3600" b="1" dirty="0" smtClean="0">
              <a:solidFill>
                <a:srgbClr val="002060"/>
              </a:solidFill>
            </a:endParaRPr>
          </a:p>
          <a:p>
            <a:pPr fontAlgn="ctr"/>
            <a:r>
              <a:rPr lang="zh-TW" altLang="zh-TW" sz="3600" dirty="0" smtClean="0">
                <a:solidFill>
                  <a:srgbClr val="002060"/>
                </a:solidFill>
              </a:rPr>
              <a:t>描寫</a:t>
            </a:r>
            <a:r>
              <a:rPr lang="zh-TW" altLang="zh-TW" sz="3600" u="sng" dirty="0">
                <a:solidFill>
                  <a:srgbClr val="002060"/>
                </a:solidFill>
              </a:rPr>
              <a:t>玉山</a:t>
            </a:r>
            <a:r>
              <a:rPr lang="zh-TW" altLang="zh-TW" sz="3600" dirty="0">
                <a:solidFill>
                  <a:srgbClr val="002060"/>
                </a:solidFill>
              </a:rPr>
              <a:t>的外形，有如庇蔭生靈的王者形象</a:t>
            </a:r>
            <a:r>
              <a:rPr lang="zh-TW" altLang="zh-TW" sz="3600" dirty="0" smtClean="0">
                <a:solidFill>
                  <a:srgbClr val="002060"/>
                </a:solidFill>
              </a:rPr>
              <a:t>。</a:t>
            </a:r>
            <a:endParaRPr lang="en-US" altLang="zh-TW" sz="3600" dirty="0" smtClean="0">
              <a:solidFill>
                <a:srgbClr val="002060"/>
              </a:solidFill>
            </a:endParaRPr>
          </a:p>
          <a:p>
            <a:pPr fontAlgn="ctr"/>
            <a:endParaRPr lang="en-US" altLang="zh-TW" sz="3600" dirty="0" smtClean="0">
              <a:solidFill>
                <a:srgbClr val="002060"/>
              </a:solidFill>
            </a:endParaRPr>
          </a:p>
          <a:p>
            <a:pPr fontAlgn="ctr"/>
            <a:r>
              <a:rPr lang="zh-TW" altLang="en-US" sz="3600" dirty="0" smtClean="0">
                <a:solidFill>
                  <a:srgbClr val="002060"/>
                </a:solidFill>
              </a:rPr>
              <a:t>內容分析</a:t>
            </a:r>
            <a:endParaRPr lang="en-US" altLang="zh-TW" sz="3600" dirty="0">
              <a:solidFill>
                <a:srgbClr val="002060"/>
              </a:solidFill>
            </a:endParaRPr>
          </a:p>
          <a:p>
            <a:pPr fontAlgn="ctr"/>
            <a:r>
              <a:rPr lang="zh-TW" altLang="zh-TW" sz="3600" dirty="0" smtClean="0">
                <a:solidFill>
                  <a:srgbClr val="002060"/>
                </a:solidFill>
              </a:rPr>
              <a:t>●</a:t>
            </a:r>
            <a:r>
              <a:rPr lang="zh-TW" altLang="zh-TW" sz="3600" dirty="0">
                <a:solidFill>
                  <a:srgbClr val="002060"/>
                </a:solidFill>
              </a:rPr>
              <a:t>以「山」字為喻，具體呈現</a:t>
            </a:r>
            <a:r>
              <a:rPr lang="zh-TW" altLang="zh-TW" sz="3600" u="sng" dirty="0">
                <a:solidFill>
                  <a:srgbClr val="002060"/>
                </a:solidFill>
              </a:rPr>
              <a:t>玉山</a:t>
            </a:r>
            <a:r>
              <a:rPr lang="zh-TW" altLang="zh-TW" sz="3600" dirty="0">
                <a:solidFill>
                  <a:srgbClr val="002060"/>
                </a:solidFill>
              </a:rPr>
              <a:t>的真實形貌</a:t>
            </a:r>
            <a:r>
              <a:rPr lang="zh-TW" altLang="zh-TW" sz="3600" dirty="0">
                <a:solidFill>
                  <a:srgbClr val="FF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49328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字方塊 5"/>
          <p:cNvSpPr txBox="1">
            <a:spLocks noChangeArrowheads="1"/>
          </p:cNvSpPr>
          <p:nvPr/>
        </p:nvSpPr>
        <p:spPr bwMode="auto">
          <a:xfrm>
            <a:off x="7186613" y="130175"/>
            <a:ext cx="1620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162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219575" y="746125"/>
            <a:ext cx="4184650" cy="5541963"/>
          </a:xfrm>
          <a:prstGeom prst="rect">
            <a:avLst/>
          </a:prstGeom>
          <a:noFill/>
          <a:ln>
            <a:noFill/>
          </a:ln>
        </p:spPr>
        <p:txBody>
          <a:bodyPr vert="eaVert"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altLang="zh-TW" sz="3400" dirty="0">
                <a:latin typeface="+mn-ea"/>
                <a:ea typeface="+mn-ea"/>
              </a:rPr>
              <a:t>	</a:t>
            </a:r>
            <a:r>
              <a:rPr lang="zh-TW" altLang="en-US" sz="3400" dirty="0">
                <a:latin typeface="+mn-ea"/>
                <a:ea typeface="+mn-ea"/>
              </a:rPr>
              <a:t>此一深入人心的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形象，其實是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北峰望向主峰的角度，大多數人並非親眼目睹，而是來自影像。但在</a:t>
            </a:r>
            <a:r>
              <a:rPr lang="zh-TW" altLang="en-US" sz="3400" u="sng" dirty="0">
                <a:latin typeface="+mn-ea"/>
                <a:ea typeface="+mn-ea"/>
              </a:rPr>
              <a:t>新中橫公路</a:t>
            </a:r>
            <a:r>
              <a:rPr lang="zh-TW" altLang="en-US" sz="3400" dirty="0">
                <a:latin typeface="+mn-ea"/>
                <a:ea typeface="+mn-ea"/>
              </a:rPr>
              <a:t>，倒可以看到</a:t>
            </a:r>
            <a:r>
              <a:rPr lang="zh-TW" altLang="en-US" sz="3400" u="sng" dirty="0">
                <a:latin typeface="+mn-ea"/>
                <a:ea typeface="+mn-ea"/>
              </a:rPr>
              <a:t>玉山</a:t>
            </a:r>
            <a:r>
              <a:rPr lang="zh-TW" altLang="en-US" sz="3400" dirty="0">
                <a:latin typeface="+mn-ea"/>
                <a:ea typeface="+mn-ea"/>
              </a:rPr>
              <a:t>主峰，只不過身姿</a:t>
            </a:r>
            <a:r>
              <a:rPr lang="zh-TW" altLang="en-US" sz="3400" dirty="0">
                <a:solidFill>
                  <a:srgbClr val="0000C8"/>
                </a:solidFill>
                <a:latin typeface="+mn-ea"/>
                <a:ea typeface="+mn-ea"/>
              </a:rPr>
              <a:t>迥</a:t>
            </a:r>
            <a:r>
              <a:rPr lang="zh-TW" altLang="en-US" sz="3400" dirty="0">
                <a:latin typeface="+mn-ea"/>
                <a:ea typeface="+mn-ea"/>
              </a:rPr>
              <a:t>然不同，像極展翅翱翔的巨鵬</a:t>
            </a:r>
          </a:p>
          <a:p>
            <a:pPr algn="just">
              <a:lnSpc>
                <a:spcPct val="150000"/>
              </a:lnSpc>
              <a:defRPr/>
            </a:pPr>
            <a:r>
              <a:rPr lang="zh-TW" altLang="en-US" sz="3400" dirty="0">
                <a:latin typeface="+mn-ea"/>
                <a:ea typeface="+mn-ea"/>
              </a:rPr>
              <a:t>。 </a:t>
            </a:r>
          </a:p>
        </p:txBody>
      </p:sp>
      <p:pic>
        <p:nvPicPr>
          <p:cNvPr id="36868" name="Picture 22" descr="2014-07-13_16584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38" y="788988"/>
            <a:ext cx="504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C:\Users\rainy\Desktop\圖片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97" t="37367" r="20522" b="22226"/>
          <a:stretch>
            <a:fillRect/>
          </a:stretch>
        </p:blipFill>
        <p:spPr bwMode="auto">
          <a:xfrm>
            <a:off x="3397250" y="5497513"/>
            <a:ext cx="35083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870" name="群組 1"/>
          <p:cNvGrpSpPr>
            <a:grpSpLocks/>
          </p:cNvGrpSpPr>
          <p:nvPr/>
        </p:nvGrpSpPr>
        <p:grpSpPr bwMode="auto">
          <a:xfrm>
            <a:off x="2881313" y="1714500"/>
            <a:ext cx="822325" cy="4799013"/>
            <a:chOff x="12181323" y="827958"/>
            <a:chExt cx="823141" cy="4795439"/>
          </a:xfrm>
        </p:grpSpPr>
        <p:sp>
          <p:nvSpPr>
            <p:cNvPr id="36885" name="文字方塊 64"/>
            <p:cNvSpPr txBox="1">
              <a:spLocks noChangeArrowheads="1"/>
            </p:cNvSpPr>
            <p:nvPr/>
          </p:nvSpPr>
          <p:spPr bwMode="auto">
            <a:xfrm>
              <a:off x="12181323" y="827958"/>
              <a:ext cx="805539" cy="646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︹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  <p:sp>
          <p:nvSpPr>
            <p:cNvPr id="36886" name="文字方塊 65"/>
            <p:cNvSpPr txBox="1">
              <a:spLocks noChangeArrowheads="1"/>
            </p:cNvSpPr>
            <p:nvPr/>
          </p:nvSpPr>
          <p:spPr bwMode="auto">
            <a:xfrm>
              <a:off x="12198928" y="4977068"/>
              <a:ext cx="805536" cy="646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3600" b="1">
                  <a:solidFill>
                    <a:srgbClr val="660066"/>
                  </a:solidFill>
                </a:rPr>
                <a:t>︺</a:t>
              </a:r>
              <a:endParaRPr lang="zh-TW" altLang="en-US" sz="3600" b="1">
                <a:solidFill>
                  <a:srgbClr val="660066"/>
                </a:solidFill>
              </a:endParaRPr>
            </a:p>
          </p:txBody>
        </p:sp>
      </p:grpSp>
      <p:sp>
        <p:nvSpPr>
          <p:cNvPr id="12" name="Text Box 187"/>
          <p:cNvSpPr txBox="1">
            <a:spLocks noChangeArrowheads="1"/>
          </p:cNvSpPr>
          <p:nvPr/>
        </p:nvSpPr>
        <p:spPr bwMode="auto">
          <a:xfrm>
            <a:off x="2414588" y="2057400"/>
            <a:ext cx="45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18000" bIns="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zh-TW" altLang="en-US" sz="3000" b="1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譬喻</a:t>
            </a:r>
            <a:endParaRPr lang="en-US" altLang="zh-TW" sz="3000" b="1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6873" name="群組 13"/>
          <p:cNvGrpSpPr>
            <a:grpSpLocks/>
          </p:cNvGrpSpPr>
          <p:nvPr/>
        </p:nvGrpSpPr>
        <p:grpSpPr bwMode="auto">
          <a:xfrm>
            <a:off x="2923523" y="808793"/>
            <a:ext cx="2392355" cy="5457825"/>
            <a:chOff x="5539375" y="364928"/>
            <a:chExt cx="2393171" cy="5458290"/>
          </a:xfrm>
        </p:grpSpPr>
        <p:grpSp>
          <p:nvGrpSpPr>
            <p:cNvPr id="36879" name="群組 17"/>
            <p:cNvGrpSpPr>
              <a:grpSpLocks/>
            </p:cNvGrpSpPr>
            <p:nvPr/>
          </p:nvGrpSpPr>
          <p:grpSpPr bwMode="auto">
            <a:xfrm>
              <a:off x="5539375" y="400562"/>
              <a:ext cx="2393171" cy="5422656"/>
              <a:chOff x="8374059" y="6624786"/>
              <a:chExt cx="2393171" cy="5424046"/>
            </a:xfrm>
          </p:grpSpPr>
          <p:sp>
            <p:nvSpPr>
              <p:cNvPr id="36882" name="Line 116"/>
              <p:cNvSpPr>
                <a:spLocks noChangeShapeType="1"/>
              </p:cNvSpPr>
              <p:nvPr/>
            </p:nvSpPr>
            <p:spPr bwMode="auto">
              <a:xfrm>
                <a:off x="8374059" y="6624786"/>
                <a:ext cx="0" cy="5329366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883" name="Line 115"/>
              <p:cNvSpPr>
                <a:spLocks noChangeShapeType="1"/>
              </p:cNvSpPr>
              <p:nvPr/>
            </p:nvSpPr>
            <p:spPr bwMode="auto">
              <a:xfrm>
                <a:off x="10767230" y="11472684"/>
                <a:ext cx="0" cy="576148"/>
              </a:xfrm>
              <a:prstGeom prst="line">
                <a:avLst/>
              </a:prstGeom>
              <a:noFill/>
              <a:ln w="12700">
                <a:solidFill>
                  <a:srgbClr val="004600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6880" name="Line 117"/>
            <p:cNvSpPr>
              <a:spLocks noChangeShapeType="1"/>
            </p:cNvSpPr>
            <p:nvPr/>
          </p:nvSpPr>
          <p:spPr bwMode="auto">
            <a:xfrm>
              <a:off x="7099961" y="400562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81" name="Line 117"/>
            <p:cNvSpPr>
              <a:spLocks noChangeShapeType="1"/>
            </p:cNvSpPr>
            <p:nvPr/>
          </p:nvSpPr>
          <p:spPr bwMode="auto">
            <a:xfrm>
              <a:off x="6342724" y="364928"/>
              <a:ext cx="0" cy="5337730"/>
            </a:xfrm>
            <a:prstGeom prst="line">
              <a:avLst/>
            </a:prstGeom>
            <a:noFill/>
            <a:ln w="12700">
              <a:solidFill>
                <a:srgbClr val="004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1306592" y="1185153"/>
            <a:ext cx="1107996" cy="431236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zh-TW" dirty="0">
                <a:solidFill>
                  <a:srgbClr val="FF0000"/>
                </a:solidFill>
              </a:rPr>
              <a:t>以觀看角度的不同，說明</a:t>
            </a:r>
            <a:r>
              <a:rPr lang="zh-TW" altLang="zh-TW" u="sng" dirty="0">
                <a:solidFill>
                  <a:srgbClr val="FF0000"/>
                </a:solidFill>
              </a:rPr>
              <a:t>玉山</a:t>
            </a:r>
            <a:r>
              <a:rPr lang="zh-TW" altLang="zh-TW" dirty="0">
                <a:solidFill>
                  <a:srgbClr val="FF0000"/>
                </a:solidFill>
              </a:rPr>
              <a:t>山勢的獨特與多變。意近「橫看成嶺側成峰，遠近高低各不同」</a:t>
            </a:r>
            <a:r>
              <a:rPr lang="zh-TW" altLang="zh-TW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55271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5568" y="1277471"/>
            <a:ext cx="3262432" cy="465268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fontAlgn="ctr"/>
            <a:r>
              <a:rPr lang="zh-TW" altLang="en-US" sz="4000" b="1" dirty="0" smtClean="0">
                <a:solidFill>
                  <a:srgbClr val="002060"/>
                </a:solidFill>
              </a:rPr>
              <a:t>第</a:t>
            </a:r>
            <a:r>
              <a:rPr lang="zh-TW" altLang="zh-TW" sz="4000" b="1" dirty="0" smtClean="0">
                <a:solidFill>
                  <a:srgbClr val="002060"/>
                </a:solidFill>
              </a:rPr>
              <a:t>三</a:t>
            </a:r>
            <a:r>
              <a:rPr lang="zh-TW" altLang="en-US" sz="4000" b="1" dirty="0" smtClean="0">
                <a:solidFill>
                  <a:srgbClr val="002060"/>
                </a:solidFill>
              </a:rPr>
              <a:t>段段落大意</a:t>
            </a:r>
            <a:endParaRPr lang="en-US" altLang="zh-TW" sz="4000" b="1" dirty="0" smtClean="0">
              <a:solidFill>
                <a:srgbClr val="002060"/>
              </a:solidFill>
            </a:endParaRPr>
          </a:p>
          <a:p>
            <a:pPr fontAlgn="ctr"/>
            <a:endParaRPr lang="en-US" altLang="zh-TW" sz="4000" b="1" dirty="0">
              <a:solidFill>
                <a:srgbClr val="002060"/>
              </a:solidFill>
            </a:endParaRPr>
          </a:p>
          <a:p>
            <a:pPr fontAlgn="ctr"/>
            <a:r>
              <a:rPr lang="zh-TW" altLang="zh-TW" sz="4000" dirty="0" smtClean="0">
                <a:solidFill>
                  <a:srgbClr val="002060"/>
                </a:solidFill>
              </a:rPr>
              <a:t>從不</a:t>
            </a:r>
            <a:r>
              <a:rPr lang="zh-TW" altLang="zh-TW" sz="4000" dirty="0">
                <a:solidFill>
                  <a:srgbClr val="002060"/>
                </a:solidFill>
              </a:rPr>
              <a:t>同角度觀看</a:t>
            </a:r>
            <a:r>
              <a:rPr lang="zh-TW" altLang="zh-TW" sz="4000" u="sng" dirty="0">
                <a:solidFill>
                  <a:srgbClr val="002060"/>
                </a:solidFill>
              </a:rPr>
              <a:t>玉山</a:t>
            </a:r>
            <a:r>
              <a:rPr lang="zh-TW" altLang="zh-TW" sz="4000" dirty="0">
                <a:solidFill>
                  <a:srgbClr val="002060"/>
                </a:solidFill>
              </a:rPr>
              <a:t>，可見到不同的風貌。</a:t>
            </a:r>
          </a:p>
        </p:txBody>
      </p:sp>
    </p:spTree>
    <p:extLst>
      <p:ext uri="{BB962C8B-B14F-4D97-AF65-F5344CB8AC3E}">
        <p14:creationId xmlns:p14="http://schemas.microsoft.com/office/powerpoint/2010/main" val="13199698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1101</Words>
  <Application>Microsoft Office PowerPoint</Application>
  <PresentationFormat>如螢幕大小 (4:3)</PresentationFormat>
  <Paragraphs>148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第十課 玉山- 迎接台灣第一道曙光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第十課 玉山- 迎接台灣第一道曙光</dc:title>
  <dc:creator>user-nb</dc:creator>
  <cp:lastModifiedBy>user-nb</cp:lastModifiedBy>
  <cp:revision>1</cp:revision>
  <dcterms:created xsi:type="dcterms:W3CDTF">2021-06-04T02:52:08Z</dcterms:created>
  <dcterms:modified xsi:type="dcterms:W3CDTF">2021-06-04T03:01:52Z</dcterms:modified>
</cp:coreProperties>
</file>