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74" r:id="rId8"/>
    <p:sldId id="273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34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2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7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78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93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8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156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43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57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03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BD25C3-03D3-46B4-BBF0-836A01C612C3}" type="datetimeFigureOut">
              <a:rPr lang="zh-TW" altLang="en-US" smtClean="0"/>
              <a:t>2018/3/26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E4672D-F670-4ED1-8C4F-93DDE75286C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84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閱讀教學策略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文鼎海" panose="02010609010101010101" pitchFamily="49" charset="-120"/>
              </a:rPr>
              <a:t>六何法</a:t>
            </a:r>
            <a:endParaRPr lang="zh-TW" altLang="en-US" sz="4400" b="1" dirty="0">
              <a:latin typeface="微軟正黑體" panose="020B0604030504040204" pitchFamily="34" charset="-120"/>
              <a:ea typeface="文鼎海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29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63781" y="382385"/>
            <a:ext cx="10058400" cy="1396539"/>
          </a:xfrm>
        </p:spPr>
        <p:txBody>
          <a:bodyPr>
            <a:normAutofit/>
          </a:bodyPr>
          <a:lstStyle/>
          <a:p>
            <a:r>
              <a:rPr lang="zh-TW" altLang="en-US" dirty="0"/>
              <a:t>什麼是</a:t>
            </a:r>
            <a:r>
              <a:rPr lang="en-US" altLang="zh-TW" dirty="0" err="1"/>
              <a:t>5W1H</a:t>
            </a:r>
            <a:r>
              <a:rPr lang="zh-TW" altLang="en-US" dirty="0"/>
              <a:t>呢？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• </a:t>
            </a:r>
            <a:r>
              <a:rPr lang="en-US" altLang="zh-TW" sz="2800" dirty="0"/>
              <a:t>WHO(</a:t>
            </a:r>
            <a:r>
              <a:rPr lang="zh-TW" altLang="en-US" sz="2800" dirty="0"/>
              <a:t>人</a:t>
            </a:r>
            <a:r>
              <a:rPr lang="en-US" altLang="zh-TW" sz="2800" dirty="0"/>
              <a:t>) </a:t>
            </a:r>
            <a:r>
              <a:rPr lang="zh-TW" altLang="en-US" sz="2800" dirty="0"/>
              <a:t>：主角是誰</a:t>
            </a:r>
          </a:p>
          <a:p>
            <a:r>
              <a:rPr lang="en-US" altLang="zh-TW" sz="2800" dirty="0"/>
              <a:t>• WHEN(</a:t>
            </a:r>
            <a:r>
              <a:rPr lang="zh-TW" altLang="en-US" sz="2800" dirty="0"/>
              <a:t>時</a:t>
            </a:r>
            <a:r>
              <a:rPr lang="en-US" altLang="zh-TW" sz="2800" dirty="0"/>
              <a:t>) </a:t>
            </a:r>
            <a:r>
              <a:rPr lang="zh-TW" altLang="en-US" sz="2800" dirty="0"/>
              <a:t>：是什麼時候發生的事</a:t>
            </a:r>
          </a:p>
          <a:p>
            <a:r>
              <a:rPr lang="en-US" altLang="zh-TW" sz="2800" dirty="0"/>
              <a:t>• WHERE(</a:t>
            </a:r>
            <a:r>
              <a:rPr lang="zh-TW" altLang="en-US" sz="2800" dirty="0"/>
              <a:t>地</a:t>
            </a:r>
            <a:r>
              <a:rPr lang="en-US" altLang="zh-TW" sz="2800" dirty="0"/>
              <a:t>) </a:t>
            </a:r>
            <a:r>
              <a:rPr lang="zh-TW" altLang="en-US" sz="2800" dirty="0"/>
              <a:t>：發生在哪裡</a:t>
            </a:r>
          </a:p>
          <a:p>
            <a:r>
              <a:rPr lang="en-US" altLang="zh-TW" sz="2800" dirty="0"/>
              <a:t>• WHAT(</a:t>
            </a:r>
            <a:r>
              <a:rPr lang="zh-TW" altLang="en-US" sz="2800" dirty="0"/>
              <a:t>事</a:t>
            </a:r>
            <a:r>
              <a:rPr lang="en-US" altLang="zh-TW" sz="2800" dirty="0"/>
              <a:t>) </a:t>
            </a:r>
            <a:r>
              <a:rPr lang="zh-TW" altLang="en-US" sz="2800" dirty="0"/>
              <a:t>：做了</a:t>
            </a:r>
            <a:r>
              <a:rPr lang="en-US" altLang="zh-TW" sz="2800" dirty="0"/>
              <a:t>/</a:t>
            </a:r>
            <a:r>
              <a:rPr lang="zh-TW" altLang="en-US" sz="2800" dirty="0"/>
              <a:t>發生什麼事、結果</a:t>
            </a:r>
          </a:p>
          <a:p>
            <a:r>
              <a:rPr lang="en-US" altLang="zh-TW" sz="2800" dirty="0"/>
              <a:t>• WHY(</a:t>
            </a:r>
            <a:r>
              <a:rPr lang="zh-TW" altLang="en-US" sz="2800" dirty="0"/>
              <a:t>為什麼</a:t>
            </a:r>
            <a:r>
              <a:rPr lang="en-US" altLang="zh-TW" sz="2800" dirty="0"/>
              <a:t>) </a:t>
            </a:r>
            <a:r>
              <a:rPr lang="zh-TW" altLang="en-US" sz="2800" dirty="0"/>
              <a:t>：事情為什麼會這樣</a:t>
            </a:r>
          </a:p>
          <a:p>
            <a:r>
              <a:rPr lang="en-US" altLang="zh-TW" sz="2800" dirty="0"/>
              <a:t>• HOW(</a:t>
            </a:r>
            <a:r>
              <a:rPr lang="zh-TW" altLang="en-US" sz="2800" dirty="0"/>
              <a:t>發生經過</a:t>
            </a:r>
            <a:r>
              <a:rPr lang="en-US" altLang="zh-TW" sz="2800" dirty="0"/>
              <a:t>) </a:t>
            </a:r>
            <a:r>
              <a:rPr lang="zh-TW" altLang="en-US" sz="2800" dirty="0"/>
              <a:t>：事件經過</a:t>
            </a:r>
          </a:p>
        </p:txBody>
      </p:sp>
    </p:spTree>
    <p:extLst>
      <p:ext uri="{BB962C8B-B14F-4D97-AF65-F5344CB8AC3E}">
        <p14:creationId xmlns:p14="http://schemas.microsoft.com/office/powerpoint/2010/main" val="26710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Who?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這個故事的人物有哪些？</a:t>
            </a:r>
          </a:p>
          <a:p>
            <a:r>
              <a:rPr lang="zh-TW" altLang="en-US" sz="3200" dirty="0"/>
              <a:t>狗熊、花鹿、兔子、綿羊、小猴子、大海</a:t>
            </a:r>
          </a:p>
          <a:p>
            <a:r>
              <a:rPr lang="zh-TW" altLang="en-US" sz="3200" dirty="0"/>
              <a:t>龜。</a:t>
            </a:r>
          </a:p>
          <a:p>
            <a:r>
              <a:rPr lang="zh-TW" altLang="en-US" sz="3200" dirty="0"/>
              <a:t>★ 主角是誰呢？</a:t>
            </a:r>
          </a:p>
          <a:p>
            <a:r>
              <a:rPr lang="zh-TW" altLang="en-US" sz="3200" dirty="0"/>
              <a:t>小猴子</a:t>
            </a:r>
          </a:p>
        </p:txBody>
      </p:sp>
    </p:spTree>
    <p:extLst>
      <p:ext uri="{BB962C8B-B14F-4D97-AF65-F5344CB8AC3E}">
        <p14:creationId xmlns:p14="http://schemas.microsoft.com/office/powerpoint/2010/main" val="14884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When?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★這是什麼時候發生的事？</a:t>
            </a:r>
          </a:p>
          <a:p>
            <a:r>
              <a:rPr lang="zh-TW" altLang="en-US" sz="3600" dirty="0"/>
              <a:t>平常的某一天。</a:t>
            </a:r>
          </a:p>
        </p:txBody>
      </p:sp>
    </p:spTree>
    <p:extLst>
      <p:ext uri="{BB962C8B-B14F-4D97-AF65-F5344CB8AC3E}">
        <p14:creationId xmlns:p14="http://schemas.microsoft.com/office/powerpoint/2010/main" val="40479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Where?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★發生在哪裡？</a:t>
            </a:r>
          </a:p>
          <a:p>
            <a:r>
              <a:rPr lang="zh-TW" altLang="en-US" sz="3600" dirty="0"/>
              <a:t>一座美麗的森林，小河邊。</a:t>
            </a:r>
          </a:p>
        </p:txBody>
      </p:sp>
    </p:spTree>
    <p:extLst>
      <p:ext uri="{BB962C8B-B14F-4D97-AF65-F5344CB8AC3E}">
        <p14:creationId xmlns:p14="http://schemas.microsoft.com/office/powerpoint/2010/main" val="28363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What?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★發生什麼事？</a:t>
            </a:r>
          </a:p>
          <a:p>
            <a:r>
              <a:rPr lang="zh-TW" altLang="en-US" sz="3600" dirty="0"/>
              <a:t>調皮的小猴子在溪裡玩水上木板，並且掉</a:t>
            </a:r>
          </a:p>
          <a:p>
            <a:r>
              <a:rPr lang="zh-TW" altLang="en-US" sz="3600" dirty="0"/>
              <a:t>入水中了。</a:t>
            </a:r>
          </a:p>
        </p:txBody>
      </p:sp>
    </p:spTree>
    <p:extLst>
      <p:ext uri="{BB962C8B-B14F-4D97-AF65-F5344CB8AC3E}">
        <p14:creationId xmlns:p14="http://schemas.microsoft.com/office/powerpoint/2010/main" val="28747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Why?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★大家為什麼要阻止小猴子在溪水中玩木板呢？</a:t>
            </a:r>
          </a:p>
          <a:p>
            <a:r>
              <a:rPr lang="zh-TW" altLang="en-US" sz="3200" dirty="0"/>
              <a:t>因為有急流和漩渦，非常危險。</a:t>
            </a:r>
          </a:p>
        </p:txBody>
      </p:sp>
    </p:spTree>
    <p:extLst>
      <p:ext uri="{BB962C8B-B14F-4D97-AF65-F5344CB8AC3E}">
        <p14:creationId xmlns:p14="http://schemas.microsoft.com/office/powerpoint/2010/main" val="2445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How?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★小猴子掉進溪裡，快要淹死了。動物們該</a:t>
            </a:r>
            <a:r>
              <a:rPr lang="zh-TW" altLang="en-US" sz="3600" dirty="0" smtClean="0"/>
              <a:t>怎麼辦呢</a:t>
            </a:r>
            <a:r>
              <a:rPr lang="zh-TW" altLang="en-US" sz="3600" dirty="0"/>
              <a:t>？</a:t>
            </a:r>
          </a:p>
          <a:p>
            <a:r>
              <a:rPr lang="zh-TW" altLang="en-US" sz="3600" dirty="0"/>
              <a:t>他們請大海龜幫忙。</a:t>
            </a:r>
          </a:p>
          <a:p>
            <a:r>
              <a:rPr lang="zh-TW" altLang="en-US" sz="3600" dirty="0"/>
              <a:t>★大海龜怎麼救小猴子？</a:t>
            </a:r>
          </a:p>
          <a:p>
            <a:r>
              <a:rPr lang="zh-TW" altLang="en-US" sz="3600" dirty="0"/>
              <a:t>讓小猴子爬到他的龜殼上。</a:t>
            </a:r>
          </a:p>
        </p:txBody>
      </p:sp>
    </p:spTree>
    <p:extLst>
      <p:ext uri="{BB962C8B-B14F-4D97-AF65-F5344CB8AC3E}">
        <p14:creationId xmlns:p14="http://schemas.microsoft.com/office/powerpoint/2010/main" val="65963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/>
              <a:t>What?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★ 最後結果是什麼？</a:t>
            </a:r>
          </a:p>
          <a:p>
            <a:r>
              <a:rPr lang="zh-TW" altLang="en-US" sz="3600" dirty="0"/>
              <a:t>小猴子獲救了，也不敢再調皮了。</a:t>
            </a:r>
          </a:p>
        </p:txBody>
      </p:sp>
    </p:spTree>
    <p:extLst>
      <p:ext uri="{BB962C8B-B14F-4D97-AF65-F5344CB8AC3E}">
        <p14:creationId xmlns:p14="http://schemas.microsoft.com/office/powerpoint/2010/main" val="63971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重述故事</a:t>
            </a:r>
            <a:r>
              <a:rPr lang="zh-TW" altLang="en-US" dirty="0"/>
              <a:t> 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3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46570" y="233265"/>
            <a:ext cx="10058400" cy="3662639"/>
          </a:xfrm>
        </p:spPr>
        <p:txBody>
          <a:bodyPr/>
          <a:lstStyle/>
          <a:p>
            <a:r>
              <a:rPr lang="zh-TW" altLang="en-US" dirty="0"/>
              <a:t>請豎起耳朵，</a:t>
            </a:r>
            <a:br>
              <a:rPr lang="zh-TW" altLang="en-US" dirty="0"/>
            </a:br>
            <a:r>
              <a:rPr lang="zh-TW" altLang="en-US" dirty="0"/>
              <a:t>仔細聽下面的故事喔！</a:t>
            </a:r>
            <a:br>
              <a:rPr lang="zh-TW" altLang="en-US" dirty="0"/>
            </a:br>
            <a:r>
              <a:rPr lang="zh-TW" altLang="en-US" dirty="0"/>
              <a:t>調皮的小猴子</a:t>
            </a:r>
          </a:p>
        </p:txBody>
      </p:sp>
    </p:spTree>
    <p:extLst>
      <p:ext uri="{BB962C8B-B14F-4D97-AF65-F5344CB8AC3E}">
        <p14:creationId xmlns:p14="http://schemas.microsoft.com/office/powerpoint/2010/main" val="135710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08449" y="726061"/>
            <a:ext cx="10058400" cy="5506788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在一個美麗的森林裡，有清澈的小河五彩繽紛的花朵，還</a:t>
            </a:r>
          </a:p>
          <a:p>
            <a:r>
              <a:rPr lang="zh-TW" altLang="en-US" sz="2400" dirty="0"/>
              <a:t>有一大片嫩綠的草地。這裡住了許多的動物，有狗熊、</a:t>
            </a:r>
          </a:p>
          <a:p>
            <a:r>
              <a:rPr lang="zh-TW" altLang="en-US" sz="2400" dirty="0"/>
              <a:t>花鹿和兔子，還有綿羊和猴子，他們經常在一起玩。</a:t>
            </a:r>
          </a:p>
          <a:p>
            <a:r>
              <a:rPr lang="zh-TW" altLang="en-US" sz="2400" dirty="0"/>
              <a:t>這一天大家正玩的興高采烈的時候，突然發現頑皮的小</a:t>
            </a:r>
          </a:p>
          <a:p>
            <a:r>
              <a:rPr lang="zh-TW" altLang="en-US" sz="2400" dirty="0"/>
              <a:t>猴子不見了。原來小猴子跑到河邊去了，他正要跳到一</a:t>
            </a:r>
          </a:p>
          <a:p>
            <a:r>
              <a:rPr lang="zh-TW" altLang="en-US" sz="2400" dirty="0"/>
              <a:t>塊木板上，打算做一次水上探險。狗熊大聲阻止：「猴</a:t>
            </a:r>
          </a:p>
          <a:p>
            <a:r>
              <a:rPr lang="zh-TW" altLang="en-US" sz="2400" dirty="0"/>
              <a:t>小弟，危險呀！那裡有急流啊！趕快回來啊！」小猴子</a:t>
            </a:r>
          </a:p>
          <a:p>
            <a:r>
              <a:rPr lang="zh-TW" altLang="en-US" sz="2400" dirty="0"/>
              <a:t>聽了說：「熊老哥，我沒那麼倒楣！不會有事的啦！</a:t>
            </a:r>
            <a:r>
              <a:rPr lang="zh-TW" altLang="en-US" sz="2400" dirty="0" smtClean="0"/>
              <a:t>」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98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7199" y="212876"/>
            <a:ext cx="10058400" cy="4023360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11200" dirty="0"/>
              <a:t>小猴子不但不聽，反而跳上木板。木板隨著水流越漂越</a:t>
            </a:r>
          </a:p>
          <a:p>
            <a:r>
              <a:rPr lang="zh-TW" altLang="en-US" sz="11200" dirty="0"/>
              <a:t>遠，來到了有急流及漩渦的地方。</a:t>
            </a:r>
          </a:p>
          <a:p>
            <a:r>
              <a:rPr lang="zh-TW" altLang="en-US" sz="11200" dirty="0"/>
              <a:t>小猴子這時候害怕了，突然有一個很強的漩渦把小猴子</a:t>
            </a:r>
          </a:p>
          <a:p>
            <a:r>
              <a:rPr lang="zh-TW" altLang="en-US" sz="11200" dirty="0"/>
              <a:t>的木板捲起，接著一個大浪打來，把小猴子的木板打翻</a:t>
            </a:r>
          </a:p>
          <a:p>
            <a:r>
              <a:rPr lang="zh-TW" altLang="en-US" sz="11200" dirty="0"/>
              <a:t>了。小猴子掉進水中，手腳不斷的掙扎，吞進了大量的</a:t>
            </a:r>
          </a:p>
          <a:p>
            <a:r>
              <a:rPr lang="zh-TW" altLang="en-US" sz="11200" dirty="0"/>
              <a:t>水，好像很難過的樣子，他大聲喊叫：「救命啊！救我</a:t>
            </a:r>
          </a:p>
          <a:p>
            <a:r>
              <a:rPr lang="zh-TW" altLang="en-US" sz="11200" dirty="0"/>
              <a:t>啊！」</a:t>
            </a:r>
          </a:p>
          <a:p>
            <a:r>
              <a:rPr lang="zh-TW" altLang="en-US" sz="11200" dirty="0"/>
              <a:t>狗熊聽見了，趕快去叫大海龜來，救小猴子。大海龜馬</a:t>
            </a:r>
          </a:p>
          <a:p>
            <a:r>
              <a:rPr lang="zh-TW" altLang="en-US" sz="11200" dirty="0"/>
              <a:t>上趕到說：「趕快爬到我的龜殼上來！」小猴子毫不遲</a:t>
            </a:r>
          </a:p>
          <a:p>
            <a:r>
              <a:rPr lang="zh-TW" altLang="en-US" sz="11200" dirty="0"/>
              <a:t>疑爬上龜殼因而獲救了。大海龜把小猴子送上岸邊，大</a:t>
            </a:r>
          </a:p>
          <a:p>
            <a:r>
              <a:rPr lang="zh-TW" altLang="en-US" sz="11200" dirty="0"/>
              <a:t>家才鬆了一口氣。小猴子慚愧的說：「我實在是自作自</a:t>
            </a:r>
          </a:p>
          <a:p>
            <a:r>
              <a:rPr lang="zh-TW" altLang="en-US" sz="11200" dirty="0"/>
              <a:t>受，誰叫我不聽熊老哥的勸告，還驚動大家。謝謝你們</a:t>
            </a:r>
          </a:p>
          <a:p>
            <a:r>
              <a:rPr lang="zh-TW" altLang="en-US" sz="11200" dirty="0"/>
              <a:t>大家救了我。」小猴子再也不敢頑皮了。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673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2364"/>
          </a:xfrm>
        </p:spPr>
        <p:txBody>
          <a:bodyPr/>
          <a:lstStyle/>
          <a:p>
            <a:r>
              <a:rPr lang="zh-TW" altLang="en-US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聽完故事，請你回答</a:t>
            </a:r>
            <a:r>
              <a:rPr lang="en-US" altLang="zh-TW" dirty="0">
                <a:solidFill>
                  <a:srgbClr val="000000"/>
                </a:solidFill>
                <a:latin typeface="Arial" panose="020B0604020202020204" pitchFamily="34" charset="0"/>
                <a:ea typeface="細明體" panose="02020509000000000000" pitchFamily="49" charset="-120"/>
              </a:rPr>
              <a:t>...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2253826"/>
            <a:ext cx="10058400" cy="4604174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★</a:t>
            </a:r>
            <a:r>
              <a:rPr lang="zh-TW" altLang="en-US" sz="28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這個故事的人物有哪些？主角又是誰呢？</a:t>
            </a:r>
          </a:p>
          <a:p>
            <a:r>
              <a:rPr lang="zh-TW" altLang="en-US" sz="2800" dirty="0">
                <a:solidFill>
                  <a:srgbClr val="000066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狗熊、花鹿、兔子、綿羊、小猴子、大海龜。</a:t>
            </a:r>
          </a:p>
          <a:p>
            <a:r>
              <a:rPr lang="zh-TW" altLang="en-US" sz="28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★這是什麼時候發生的事？</a:t>
            </a:r>
          </a:p>
          <a:p>
            <a:r>
              <a:rPr lang="zh-TW" altLang="en-US" sz="2800" dirty="0">
                <a:solidFill>
                  <a:srgbClr val="000066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平常的某一天。</a:t>
            </a:r>
          </a:p>
          <a:p>
            <a:r>
              <a:rPr lang="zh-TW" altLang="en-US" sz="28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★發生在哪裡？</a:t>
            </a:r>
          </a:p>
          <a:p>
            <a:r>
              <a:rPr lang="zh-TW" altLang="en-US" sz="2800" dirty="0">
                <a:solidFill>
                  <a:srgbClr val="000066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一座美麗的森林，小河邊</a:t>
            </a:r>
            <a:r>
              <a:rPr lang="zh-TW" altLang="en-US" sz="2800" dirty="0" smtClean="0">
                <a:solidFill>
                  <a:srgbClr val="000066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endParaRPr lang="en-US" altLang="zh-TW" sz="2800" dirty="0" smtClean="0">
              <a:solidFill>
                <a:srgbClr val="000066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88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1793" y="499072"/>
            <a:ext cx="10058400" cy="577980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2800" b="1" dirty="0"/>
              <a:t>★發生什麼事？</a:t>
            </a:r>
          </a:p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srgbClr val="0070C0"/>
                </a:solidFill>
              </a:rPr>
              <a:t>調皮的小猴子在溪裡玩水上木板</a:t>
            </a:r>
            <a:r>
              <a:rPr lang="zh-TW" altLang="en-US" sz="2800" dirty="0" smtClean="0">
                <a:solidFill>
                  <a:srgbClr val="0070C0"/>
                </a:solidFill>
              </a:rPr>
              <a:t>。</a:t>
            </a:r>
            <a:endParaRPr lang="zh-TW" altLang="en-US" sz="2800" dirty="0">
              <a:solidFill>
                <a:srgbClr val="0070C0"/>
              </a:solidFill>
            </a:endParaRPr>
          </a:p>
          <a:p>
            <a:pPr>
              <a:lnSpc>
                <a:spcPts val="4000"/>
              </a:lnSpc>
            </a:pPr>
            <a:r>
              <a:rPr lang="zh-TW" altLang="en-US" sz="2800" b="1" dirty="0"/>
              <a:t>★大家為什麼要阻止他呢</a:t>
            </a:r>
            <a:r>
              <a:rPr lang="zh-TW" altLang="en-US" sz="2800" b="1" dirty="0" smtClean="0"/>
              <a:t>？</a:t>
            </a:r>
            <a:endParaRPr lang="en-US" altLang="zh-TW" sz="2800" b="1" dirty="0" smtClean="0"/>
          </a:p>
          <a:p>
            <a:pPr>
              <a:lnSpc>
                <a:spcPts val="4000"/>
              </a:lnSpc>
            </a:pPr>
            <a:r>
              <a:rPr lang="zh-TW" altLang="en-US" sz="2800" dirty="0" smtClean="0">
                <a:solidFill>
                  <a:srgbClr val="0070C0"/>
                </a:solidFill>
              </a:rPr>
              <a:t>因為</a:t>
            </a:r>
            <a:r>
              <a:rPr lang="zh-TW" altLang="en-US" sz="2800" dirty="0">
                <a:solidFill>
                  <a:srgbClr val="0070C0"/>
                </a:solidFill>
              </a:rPr>
              <a:t>有急流，很危險</a:t>
            </a:r>
            <a:r>
              <a:rPr lang="zh-TW" altLang="en-US" sz="2800" dirty="0" smtClean="0">
                <a:solidFill>
                  <a:srgbClr val="0070C0"/>
                </a:solidFill>
              </a:rPr>
              <a:t>。</a:t>
            </a:r>
            <a:endParaRPr lang="en-US" altLang="zh-TW" sz="2800" b="1" dirty="0">
              <a:solidFill>
                <a:srgbClr val="0070C0"/>
              </a:solidFill>
            </a:endParaRPr>
          </a:p>
          <a:p>
            <a:pPr>
              <a:lnSpc>
                <a:spcPts val="4000"/>
              </a:lnSpc>
            </a:pPr>
            <a:r>
              <a:rPr lang="zh-TW" altLang="en-US" sz="2800" b="1" dirty="0" smtClean="0"/>
              <a:t>★</a:t>
            </a:r>
            <a:r>
              <a:rPr lang="zh-TW" altLang="en-US" sz="2800" b="1" dirty="0"/>
              <a:t>接著又發生什麼事？</a:t>
            </a:r>
          </a:p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srgbClr val="0070C0"/>
                </a:solidFill>
              </a:rPr>
              <a:t>小猴子掉進溪裡，快要淹死了</a:t>
            </a:r>
            <a:r>
              <a:rPr lang="zh-TW" altLang="en-US" sz="2800" dirty="0" smtClean="0">
                <a:solidFill>
                  <a:srgbClr val="0070C0"/>
                </a:solidFill>
              </a:rPr>
              <a:t>。</a:t>
            </a:r>
            <a:endParaRPr lang="zh-TW" altLang="en-US" sz="2800" dirty="0">
              <a:solidFill>
                <a:srgbClr val="0070C0"/>
              </a:solidFill>
            </a:endParaRPr>
          </a:p>
          <a:p>
            <a:pPr>
              <a:lnSpc>
                <a:spcPts val="4000"/>
              </a:lnSpc>
            </a:pPr>
            <a:r>
              <a:rPr lang="zh-TW" altLang="en-US" sz="2800" b="1" dirty="0"/>
              <a:t>★動物們該怎麼辦呢？</a:t>
            </a:r>
          </a:p>
          <a:p>
            <a:pPr>
              <a:lnSpc>
                <a:spcPts val="4000"/>
              </a:lnSpc>
            </a:pPr>
            <a:r>
              <a:rPr lang="zh-TW" altLang="en-US" sz="2800" dirty="0"/>
              <a:t>他們請大海龜幫忙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667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97033" y="1645920"/>
            <a:ext cx="10058400" cy="418715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2800" b="1" dirty="0" smtClean="0"/>
              <a:t>★</a:t>
            </a:r>
            <a:r>
              <a:rPr lang="zh-TW" altLang="en-US" sz="2800" b="1" dirty="0"/>
              <a:t>大海龜怎麼救小猴子？</a:t>
            </a:r>
          </a:p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srgbClr val="0070C0"/>
                </a:solidFill>
              </a:rPr>
              <a:t>讓小猴子爬到他的龜殼上</a:t>
            </a:r>
            <a:r>
              <a:rPr lang="zh-TW" altLang="en-US" sz="2800" dirty="0" smtClean="0">
                <a:solidFill>
                  <a:srgbClr val="0070C0"/>
                </a:solidFill>
              </a:rPr>
              <a:t>。</a:t>
            </a:r>
            <a:endParaRPr lang="zh-TW" altLang="en-US" sz="2800" dirty="0">
              <a:solidFill>
                <a:srgbClr val="0070C0"/>
              </a:solidFill>
            </a:endParaRPr>
          </a:p>
          <a:p>
            <a:pPr>
              <a:lnSpc>
                <a:spcPts val="4000"/>
              </a:lnSpc>
            </a:pPr>
            <a:r>
              <a:rPr lang="zh-TW" altLang="en-US" sz="2800" b="1" dirty="0"/>
              <a:t>★ 最後結果是什麼？</a:t>
            </a:r>
          </a:p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srgbClr val="0070C0"/>
                </a:solidFill>
              </a:rPr>
              <a:t>小猴子再也不敢調皮了。</a:t>
            </a:r>
          </a:p>
        </p:txBody>
      </p:sp>
    </p:spTree>
    <p:extLst>
      <p:ext uri="{BB962C8B-B14F-4D97-AF65-F5344CB8AC3E}">
        <p14:creationId xmlns:p14="http://schemas.microsoft.com/office/powerpoint/2010/main" val="42631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52488"/>
          </a:xfrm>
        </p:spPr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</a:rPr>
              <a:t>剛剛的答案都出現在哪裡呢？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039092"/>
            <a:ext cx="10058400" cy="5026428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         在</a:t>
            </a:r>
            <a:r>
              <a:rPr lang="zh-TW" altLang="en-US" dirty="0"/>
              <a:t>一個</a:t>
            </a:r>
            <a:r>
              <a:rPr lang="zh-TW" altLang="en-US" dirty="0">
                <a:solidFill>
                  <a:srgbClr val="FF0000"/>
                </a:solidFill>
              </a:rPr>
              <a:t>美麗的森林</a:t>
            </a:r>
            <a:r>
              <a:rPr lang="zh-TW" altLang="en-US" dirty="0"/>
              <a:t>裡，有清澈的小河五彩繽紛的花朵，</a:t>
            </a:r>
            <a:r>
              <a:rPr lang="zh-TW" altLang="en-US" dirty="0" smtClean="0"/>
              <a:t>還有</a:t>
            </a:r>
            <a:r>
              <a:rPr lang="zh-TW" altLang="en-US" dirty="0"/>
              <a:t>一大片嫩綠的草地。這裡住了許多的動物，</a:t>
            </a:r>
            <a:r>
              <a:rPr lang="zh-TW" altLang="en-US" dirty="0">
                <a:solidFill>
                  <a:srgbClr val="FF0000"/>
                </a:solidFill>
              </a:rPr>
              <a:t>有狗熊</a:t>
            </a:r>
            <a:r>
              <a:rPr lang="zh-TW" altLang="en-US" dirty="0" smtClean="0">
                <a:solidFill>
                  <a:srgbClr val="FF0000"/>
                </a:solidFill>
              </a:rPr>
              <a:t>、花</a:t>
            </a:r>
            <a:r>
              <a:rPr lang="zh-TW" altLang="en-US" dirty="0">
                <a:solidFill>
                  <a:srgbClr val="FF0000"/>
                </a:solidFill>
              </a:rPr>
              <a:t>鹿和兔子，還有綿羊和猴子</a:t>
            </a:r>
            <a:r>
              <a:rPr lang="zh-TW" altLang="en-US" dirty="0"/>
              <a:t>，他們經常在一起玩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        這</a:t>
            </a:r>
            <a:r>
              <a:rPr lang="zh-TW" altLang="en-US" dirty="0">
                <a:solidFill>
                  <a:srgbClr val="FF0000"/>
                </a:solidFill>
              </a:rPr>
              <a:t>一天</a:t>
            </a:r>
            <a:r>
              <a:rPr lang="zh-TW" altLang="en-US" dirty="0"/>
              <a:t>大家正玩的興高采烈的時候，突然發現頑皮的</a:t>
            </a:r>
            <a:r>
              <a:rPr lang="zh-TW" altLang="en-US" dirty="0" smtClean="0"/>
              <a:t>小猴子</a:t>
            </a:r>
            <a:r>
              <a:rPr lang="zh-TW" altLang="en-US" dirty="0"/>
              <a:t>不見了。原來</a:t>
            </a:r>
            <a:r>
              <a:rPr lang="zh-TW" altLang="en-US" dirty="0">
                <a:solidFill>
                  <a:srgbClr val="FF0000"/>
                </a:solidFill>
              </a:rPr>
              <a:t>小猴子跑到河邊去了，他正要跳到</a:t>
            </a:r>
            <a:r>
              <a:rPr lang="zh-TW" altLang="en-US" dirty="0" smtClean="0">
                <a:solidFill>
                  <a:srgbClr val="FF0000"/>
                </a:solidFill>
              </a:rPr>
              <a:t>一塊</a:t>
            </a:r>
            <a:r>
              <a:rPr lang="zh-TW" altLang="en-US" dirty="0">
                <a:solidFill>
                  <a:srgbClr val="FF0000"/>
                </a:solidFill>
              </a:rPr>
              <a:t>木板上，打算做一次水上探險。</a:t>
            </a:r>
            <a:r>
              <a:rPr lang="zh-TW" altLang="en-US" dirty="0"/>
              <a:t>狗熊大聲阻止：「</a:t>
            </a:r>
            <a:r>
              <a:rPr lang="zh-TW" altLang="en-US" dirty="0" smtClean="0"/>
              <a:t>猴小弟</a:t>
            </a:r>
            <a:r>
              <a:rPr lang="zh-TW" altLang="en-US" dirty="0"/>
              <a:t>，危險呀！那裡有急流啊！趕快回來啊！」小</a:t>
            </a:r>
            <a:r>
              <a:rPr lang="zh-TW" altLang="en-US" dirty="0" smtClean="0"/>
              <a:t>猴子聽</a:t>
            </a:r>
            <a:r>
              <a:rPr lang="zh-TW" altLang="en-US" dirty="0"/>
              <a:t>了說：「熊老哥，我沒那麼倒楣！不會有事的啦！</a:t>
            </a:r>
            <a:r>
              <a:rPr lang="zh-TW" altLang="en-US" dirty="0" smtClean="0"/>
              <a:t>」小</a:t>
            </a:r>
            <a:r>
              <a:rPr lang="zh-TW" altLang="en-US" dirty="0"/>
              <a:t>猴子不但不聽，反而跳上木板。木板隨著水流越漂</a:t>
            </a:r>
            <a:r>
              <a:rPr lang="zh-TW" altLang="en-US" dirty="0" smtClean="0"/>
              <a:t>越遠</a:t>
            </a:r>
            <a:r>
              <a:rPr lang="zh-TW" altLang="en-US" dirty="0"/>
              <a:t>，來到了有急流及漩渦的地方。</a:t>
            </a:r>
          </a:p>
          <a:p>
            <a:r>
              <a:rPr lang="zh-TW" altLang="en-US" dirty="0" smtClean="0"/>
              <a:t>        小</a:t>
            </a:r>
            <a:r>
              <a:rPr lang="zh-TW" altLang="en-US" dirty="0"/>
              <a:t>猴子這時候害怕了，突然有一個很強的漩渦把小</a:t>
            </a:r>
            <a:r>
              <a:rPr lang="zh-TW" altLang="en-US" dirty="0" smtClean="0"/>
              <a:t>猴子的</a:t>
            </a:r>
            <a:r>
              <a:rPr lang="zh-TW" altLang="en-US" dirty="0"/>
              <a:t>木板捲起，接著一個大浪打來，把小猴子的木板</a:t>
            </a:r>
            <a:r>
              <a:rPr lang="zh-TW" altLang="en-US" dirty="0" smtClean="0"/>
              <a:t>打翻了</a:t>
            </a:r>
            <a:r>
              <a:rPr lang="zh-TW" altLang="en-US" dirty="0"/>
              <a:t>。小猴子掉進水中，手腳不斷的掙扎，吞進了大量</a:t>
            </a:r>
            <a:r>
              <a:rPr lang="zh-TW" altLang="en-US" dirty="0" smtClean="0"/>
              <a:t>的水</a:t>
            </a:r>
            <a:r>
              <a:rPr lang="zh-TW" altLang="en-US" dirty="0"/>
              <a:t>，好像很難過的樣子，他大聲喊叫：「救命啊！救</a:t>
            </a:r>
            <a:r>
              <a:rPr lang="zh-TW" altLang="en-US" dirty="0" smtClean="0"/>
              <a:t>我啊</a:t>
            </a:r>
            <a:r>
              <a:rPr lang="zh-TW" altLang="en-US" dirty="0"/>
              <a:t>！</a:t>
            </a:r>
            <a:r>
              <a:rPr lang="zh-TW" altLang="en-US" dirty="0" smtClean="0"/>
              <a:t>」狗熊</a:t>
            </a:r>
            <a:r>
              <a:rPr lang="zh-TW" altLang="en-US" dirty="0"/>
              <a:t>聽見了，趕快去叫大海龜來，救小猴子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   </a:t>
            </a:r>
            <a:r>
              <a:rPr lang="zh-TW" altLang="en-US" dirty="0" smtClean="0">
                <a:solidFill>
                  <a:srgbClr val="FF0000"/>
                </a:solidFill>
              </a:rPr>
              <a:t>大</a:t>
            </a:r>
            <a:r>
              <a:rPr lang="zh-TW" altLang="en-US" dirty="0">
                <a:solidFill>
                  <a:srgbClr val="FF0000"/>
                </a:solidFill>
              </a:rPr>
              <a:t>海龜</a:t>
            </a:r>
            <a:r>
              <a:rPr lang="zh-TW" altLang="en-US" dirty="0" smtClean="0"/>
              <a:t>馬上</a:t>
            </a:r>
            <a:r>
              <a:rPr lang="zh-TW" altLang="en-US" dirty="0"/>
              <a:t>趕到說：「趕快爬到我的龜殼上來！」</a:t>
            </a:r>
            <a:r>
              <a:rPr lang="zh-TW" altLang="en-US" dirty="0">
                <a:solidFill>
                  <a:srgbClr val="FF0000"/>
                </a:solidFill>
              </a:rPr>
              <a:t>小猴子</a:t>
            </a:r>
            <a:r>
              <a:rPr lang="zh-TW" altLang="en-US" dirty="0" smtClean="0">
                <a:solidFill>
                  <a:srgbClr val="FF0000"/>
                </a:solidFill>
              </a:rPr>
              <a:t>毫不遲疑</a:t>
            </a:r>
            <a:r>
              <a:rPr lang="zh-TW" altLang="en-US" dirty="0">
                <a:solidFill>
                  <a:srgbClr val="FF0000"/>
                </a:solidFill>
              </a:rPr>
              <a:t>爬上龜殼因而獲救了。</a:t>
            </a:r>
            <a:r>
              <a:rPr lang="zh-TW" altLang="en-US" dirty="0"/>
              <a:t>大海龜把小猴子送上岸邊，</a:t>
            </a:r>
            <a:r>
              <a:rPr lang="zh-TW" altLang="en-US" dirty="0" smtClean="0"/>
              <a:t>大家</a:t>
            </a:r>
            <a:r>
              <a:rPr lang="zh-TW" altLang="en-US" dirty="0"/>
              <a:t>才鬆了一口氣。小猴子慚愧的說：「我實在是</a:t>
            </a:r>
            <a:r>
              <a:rPr lang="zh-TW" altLang="en-US" dirty="0" smtClean="0"/>
              <a:t>自作自受</a:t>
            </a:r>
            <a:r>
              <a:rPr lang="zh-TW" altLang="en-US" dirty="0"/>
              <a:t>，，誰叫我不聽熊老哥的勸告，還驚動大家。謝謝</a:t>
            </a:r>
            <a:r>
              <a:rPr lang="zh-TW" altLang="en-US" dirty="0" smtClean="0"/>
              <a:t>你們</a:t>
            </a:r>
            <a:r>
              <a:rPr lang="zh-TW" altLang="en-US" dirty="0"/>
              <a:t>大家救了我。」</a:t>
            </a:r>
            <a:r>
              <a:rPr lang="zh-TW" altLang="en-US" dirty="0">
                <a:solidFill>
                  <a:srgbClr val="FF0000"/>
                </a:solidFill>
              </a:rPr>
              <a:t>小猴子再也不敢頑皮了。</a:t>
            </a:r>
          </a:p>
        </p:txBody>
      </p:sp>
    </p:spTree>
    <p:extLst>
      <p:ext uri="{BB962C8B-B14F-4D97-AF65-F5344CB8AC3E}">
        <p14:creationId xmlns:p14="http://schemas.microsoft.com/office/powerpoint/2010/main" val="271751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pl-PL" dirty="0"/>
              <a:t>把</a:t>
            </a:r>
            <a:r>
              <a:rPr lang="pl-PL" altLang="zh-TW" dirty="0"/>
              <a:t>5W1H</a:t>
            </a:r>
            <a:r>
              <a:rPr lang="zh-TW" altLang="pl-PL" dirty="0"/>
              <a:t>套入故事吧！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76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</TotalTime>
  <Words>1102</Words>
  <Application>Microsoft Office PowerPoint</Application>
  <PresentationFormat>自訂</PresentationFormat>
  <Paragraphs>84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回顧</vt:lpstr>
      <vt:lpstr>閱讀教學策略</vt:lpstr>
      <vt:lpstr>請豎起耳朵， 仔細聽下面的故事喔！ 調皮的小猴子</vt:lpstr>
      <vt:lpstr>PowerPoint 簡報</vt:lpstr>
      <vt:lpstr>PowerPoint 簡報</vt:lpstr>
      <vt:lpstr>聽完故事，請你回答...</vt:lpstr>
      <vt:lpstr>PowerPoint 簡報</vt:lpstr>
      <vt:lpstr>PowerPoint 簡報</vt:lpstr>
      <vt:lpstr>剛剛的答案都出現在哪裡呢？</vt:lpstr>
      <vt:lpstr>把5W1H套入故事吧！</vt:lpstr>
      <vt:lpstr>什麼是5W1H呢？ </vt:lpstr>
      <vt:lpstr>Who?</vt:lpstr>
      <vt:lpstr>When?</vt:lpstr>
      <vt:lpstr>Where?</vt:lpstr>
      <vt:lpstr>What?</vt:lpstr>
      <vt:lpstr>Why?</vt:lpstr>
      <vt:lpstr>How?</vt:lpstr>
      <vt:lpstr>What?</vt:lpstr>
      <vt:lpstr>重述故事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閱讀教學策略</dc:title>
  <dc:creator>課研組</dc:creator>
  <cp:lastModifiedBy>user</cp:lastModifiedBy>
  <cp:revision>19</cp:revision>
  <dcterms:created xsi:type="dcterms:W3CDTF">2018-02-23T02:27:19Z</dcterms:created>
  <dcterms:modified xsi:type="dcterms:W3CDTF">2018-03-26T07:40:58Z</dcterms:modified>
</cp:coreProperties>
</file>