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60" r:id="rId3"/>
    <p:sldId id="271" r:id="rId4"/>
    <p:sldId id="261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6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B7614-4440-4485-9441-51464321AE7B}" type="datetimeFigureOut">
              <a:rPr lang="zh-TW" altLang="en-US" smtClean="0"/>
              <a:t>2017/8/7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79E50-8528-42CB-8EEA-E790EC1895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56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6D60-ADD9-41C5-A3DA-362AF0159225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F31E-4A0E-4AFC-851E-7A8CA5EE125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8809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F92C0-CF2D-4E70-881E-5CA5F02E5514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16510-CBCD-498A-A3B9-A2AB4E07609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83125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55805-B1AF-4183-9BB3-2E8357D54D57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27571-B4E9-459C-9814-7E8EC3C5082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97225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228E3-3AE3-4A90-B17C-2238F976347C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385E-4E1E-41E4-895E-C0405215E5D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92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A01EB-6835-485E-ACF2-500D454F8888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5924-6D07-405B-A443-683B3942232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3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E0E80-3BD9-4987-B297-884725C83F2C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6C4FA-5371-4C73-BA15-3312ED2DFEE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15313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13031-7B6E-4E30-825C-F987A64F57F2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44098-DE29-4EB7-A1D3-9ABC746C80E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98023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DA67E-1CA6-42FB-873D-D367E5685E18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C7CE2-B6FB-4613-BFD5-BA276F2AE50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5715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3A6D8-1D98-4FD7-9DFB-DEFD06CB8B3E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61EA1-DB05-4F12-883B-55E57072EE7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5070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7CFE7-376A-4B8F-BBF9-6506DA7BDE3E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DB769-6B71-4047-8A1E-70F77105867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87881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21842-995C-48E1-8657-BDD1E7D0031F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7846F-A89F-4F06-B824-1B5FACD5B50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498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020BD-051E-4C4C-A1DB-755CA14D492A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FD7C2-EF51-4A2F-80C4-097D5ACAEED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8938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C2A70-86E7-4848-AC80-E1F3EA2CB50C}" type="datetime1">
              <a:rPr lang="zh-TW" altLang="en-US">
                <a:solidFill>
                  <a:srgbClr val="000000"/>
                </a:solidFill>
              </a:rPr>
              <a:pPr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B8692-F1C2-46C3-A036-496104BB811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89485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B0D669-D0DE-485E-B735-A68E4EC59231}" type="datetime1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2017/8/7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578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BB753-D00D-44AD-9468-B0404AD3328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7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地方政府常用之兒少保護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通報宣導重要資訊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7239000" cy="1752600"/>
          </a:xfrm>
        </p:spPr>
        <p:txBody>
          <a:bodyPr/>
          <a:lstStyle/>
          <a:p>
            <a:pPr marL="1793875" indent="-1793875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資料來源：</a:t>
            </a:r>
            <a:r>
              <a:rPr lang="zh-TW" altLang="en-US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衛生福利部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彙整各地方政府提供 之兒少保護通報宣導資料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8F31E-4A0E-4AFC-851E-7A8CA5EE1250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04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發現受虐或性侵害學生該怎麼辦？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06538" y="2033588"/>
            <a:ext cx="6219825" cy="39084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初步了解受害情況</a:t>
            </a:r>
          </a:p>
          <a:p>
            <a:pPr marL="609600" indent="-609600">
              <a:buFontTx/>
              <a:buNone/>
            </a:pP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ex:</a:t>
            </a: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最近的事件概況、頻率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讓被害人為通報作準備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必要時可協助拍照、驗傷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sz="2500" dirty="0" smtClean="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所得資料應記載於輔導或相關紀錄中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緊急情況可先電話通報，</a:t>
            </a:r>
            <a:r>
              <a:rPr lang="en-US" altLang="zh-TW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小時內仍須補填通報單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zh-TW" altLang="en-US" sz="2500" dirty="0" smtClean="0">
              <a:solidFill>
                <a:srgbClr val="FF0066"/>
              </a:solidFill>
              <a:latin typeface="華康POP1體W7" pitchFamily="81" charset="-120"/>
              <a:ea typeface="華康POP1體W7" pitchFamily="81" charset="-120"/>
            </a:endParaRPr>
          </a:p>
          <a:p>
            <a:pPr marL="609600" indent="-609600">
              <a:buFont typeface="Wingdings" pitchFamily="2" charset="2"/>
              <a:buNone/>
            </a:pPr>
            <a:endParaRPr lang="zh-TW" altLang="en-US" sz="2700" b="1" dirty="0" smtClean="0"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53141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通報準備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916832"/>
            <a:ext cx="4392488" cy="34019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收集基本資料</a:t>
            </a:r>
          </a:p>
          <a:p>
            <a:pPr lvl="1">
              <a:lnSpc>
                <a:spcPct val="150000"/>
              </a:lnSpc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受虐者資料</a:t>
            </a:r>
          </a:p>
          <a:p>
            <a:pPr lvl="1">
              <a:lnSpc>
                <a:spcPct val="150000"/>
              </a:lnSpc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施虐者資料</a:t>
            </a:r>
          </a:p>
          <a:p>
            <a:pPr>
              <a:lnSpc>
                <a:spcPct val="150000"/>
              </a:lnSpc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了解受虐情形</a:t>
            </a:r>
          </a:p>
        </p:txBody>
      </p:sp>
    </p:spTree>
    <p:extLst>
      <p:ext uri="{BB962C8B-B14F-4D97-AF65-F5344CB8AC3E}">
        <p14:creationId xmlns:p14="http://schemas.microsoft.com/office/powerpoint/2010/main" val="360157376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通報時，要提供哪些資料？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268760"/>
            <a:ext cx="6193184" cy="1055762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endParaRPr lang="zh-TW" altLang="en-US" sz="2500" dirty="0" smtClean="0">
              <a:solidFill>
                <a:srgbClr val="BA0003"/>
              </a:solidFill>
              <a:latin typeface="華康細圓體" pitchFamily="49" charset="-120"/>
              <a:ea typeface="華康POP1體W7" pitchFamily="81" charset="-120"/>
            </a:endParaRP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500" dirty="0" smtClean="0">
                <a:solidFill>
                  <a:srgbClr val="BA00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儘可能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提供具體內容</a:t>
            </a:r>
          </a:p>
          <a:p>
            <a:pPr marL="533400" indent="-533400">
              <a:lnSpc>
                <a:spcPct val="90000"/>
              </a:lnSpc>
            </a:pPr>
            <a:endParaRPr lang="zh-TW" altLang="en-US" sz="2500" dirty="0" smtClean="0"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92797" y="2276872"/>
            <a:ext cx="7992888" cy="433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zh-TW" altLang="en-US" sz="20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基本資料</a:t>
            </a: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受虐者資料：</a:t>
            </a:r>
          </a:p>
          <a:p>
            <a:pPr lvl="2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姓名、性別、年齡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生日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、地址、電話、就讀學校班級。</a:t>
            </a: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施虐者資料：</a:t>
            </a:r>
          </a:p>
          <a:p>
            <a:pPr lvl="2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姓名、性別、年齡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生日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、地址、電話、與受虐者關係。</a:t>
            </a:r>
          </a:p>
          <a:p>
            <a:pPr>
              <a:lnSpc>
                <a:spcPct val="80000"/>
              </a:lnSpc>
            </a:pPr>
            <a:r>
              <a:rPr lang="zh-TW" altLang="en-US" sz="2000" b="1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受虐類型及情形</a:t>
            </a: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近次受虐原因、情形及傷害方式、程度</a:t>
            </a: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過去是否也曾發生類似狀況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可能施虐者是誰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2000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是否有連帶受虐者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未成年之手足</a:t>
            </a:r>
            <a:r>
              <a:rPr lang="en-US" altLang="zh-TW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受虐者家庭組成、家庭成員及互動情形</a:t>
            </a:r>
            <a:endParaRPr lang="en-US" altLang="zh-TW" sz="2000" kern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4941168"/>
            <a:ext cx="6193184" cy="10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endParaRPr lang="zh-TW" altLang="en-US" sz="2500" kern="0" dirty="0" smtClean="0">
              <a:solidFill>
                <a:srgbClr val="BA0003"/>
              </a:solidFill>
              <a:latin typeface="華康細圓體" pitchFamily="49" charset="-120"/>
              <a:ea typeface="華康POP1體W7" pitchFamily="81" charset="-120"/>
            </a:endParaRP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500" kern="0" dirty="0" smtClean="0">
                <a:solidFill>
                  <a:srgbClr val="BA00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b="1" kern="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也可提供協助建議</a:t>
            </a:r>
            <a:endParaRPr lang="zh-TW" altLang="en-US" sz="2500" kern="0" dirty="0" smtClean="0"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02280" y="5789391"/>
            <a:ext cx="7313612" cy="95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建議被害人或案家可能需要何種協助</a:t>
            </a:r>
          </a:p>
          <a:p>
            <a:pPr lvl="1">
              <a:defRPr/>
            </a:pPr>
            <a:r>
              <a:rPr lang="zh-TW" altLang="en-US" sz="2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對於社工員後續介入處遇的建議</a:t>
            </a:r>
          </a:p>
        </p:txBody>
      </p:sp>
    </p:spTree>
    <p:extLst>
      <p:ext uri="{BB962C8B-B14F-4D97-AF65-F5344CB8AC3E}">
        <p14:creationId xmlns:p14="http://schemas.microsoft.com/office/powerpoint/2010/main" val="27959390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當學生希望我對該事件保密時，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我可以怎麼做？ </a:t>
            </a:r>
          </a:p>
        </p:txBody>
      </p:sp>
      <p:sp>
        <p:nvSpPr>
          <p:cNvPr id="43011" name="內容版面配置區 2"/>
          <p:cNvSpPr>
            <a:spLocks noGrp="1"/>
          </p:cNvSpPr>
          <p:nvPr>
            <p:ph idx="1"/>
          </p:nvPr>
        </p:nvSpPr>
        <p:spPr>
          <a:xfrm>
            <a:off x="468313" y="1798638"/>
            <a:ext cx="8496300" cy="4908550"/>
          </a:xfrm>
        </p:spPr>
        <p:txBody>
          <a:bodyPr/>
          <a:lstStyle/>
          <a:p>
            <a:pPr lvl="1">
              <a:lnSpc>
                <a:spcPts val="2800"/>
              </a:lnSpc>
              <a:buSzPct val="75000"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當學生告知你他受傷、受虐的實情時，他可能正處於非常無助的階段，期待你可以協助、保護他，也對你有一定的信任與安全感。</a:t>
            </a:r>
          </a:p>
          <a:p>
            <a:pPr lvl="1">
              <a:lnSpc>
                <a:spcPts val="2800"/>
              </a:lnSpc>
              <a:buSzPct val="75000"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你可以接納、同理他的情緒。並仔細告訴他：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你的角色；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你能為他做些什麼；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解釋為何需要進行通報；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在通報過程中會發生什麼事情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等。讓他明白通報是為了讓其他專業人員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如警察、社工人員、醫生等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一起來協助他。</a:t>
            </a:r>
          </a:p>
          <a:p>
            <a:pPr lvl="1">
              <a:lnSpc>
                <a:spcPts val="2800"/>
              </a:lnSpc>
              <a:buSzPct val="75000"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接下來的過程陪伴他，耐心地向他解釋不同專業人員的職責、每件事情的用意，讓他知道你和其他專業人員會繼續陪伴、支持他。這些詳細的解釋，對孩子來說是非常重要的，可以降低孩子在處理過程中的擔心、害怕，避免他們受到二次傷害。   </a:t>
            </a:r>
          </a:p>
          <a:p>
            <a:endParaRPr lang="zh-TW" altLang="en-US" dirty="0" smtClean="0"/>
          </a:p>
        </p:txBody>
      </p:sp>
      <p:sp>
        <p:nvSpPr>
          <p:cNvPr id="4301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E9B134-317B-4494-BB1F-C83C1FADB511}" type="slidenum">
              <a:rPr kumimoji="0" lang="en-US" altLang="zh-TW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9890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我擔心通報後，家長反而把怒氣發洩在孩子身上，該怎麼辦？ </a:t>
            </a:r>
          </a:p>
        </p:txBody>
      </p:sp>
      <p:sp>
        <p:nvSpPr>
          <p:cNvPr id="44035" name="內容版面配置區 2"/>
          <p:cNvSpPr>
            <a:spLocks noGrp="1"/>
          </p:cNvSpPr>
          <p:nvPr>
            <p:ph idx="1"/>
          </p:nvPr>
        </p:nvSpPr>
        <p:spPr>
          <a:xfrm>
            <a:off x="755576" y="1704975"/>
            <a:ext cx="7776864" cy="4748361"/>
          </a:xfrm>
        </p:spPr>
        <p:txBody>
          <a:bodyPr/>
          <a:lstStyle/>
          <a:p>
            <a:pPr lvl="1">
              <a:lnSpc>
                <a:spcPct val="90000"/>
              </a:lnSpc>
              <a:buSzPct val="75000"/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大部分的受虐兒童少年，不會只被傷害一次；如果不進行通報，孩子就只能持續留在被傷害的情境中，多次兒虐的創傷將影響兒少一生，因此請您發現兒虐事件務必進行通報。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在進行通報時，可以同時教導孩子一些自我保護的方法：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保持冷靜，不要用言語或行為再激怒施虐者。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保護自己的頭、臉、頸、胸和腹部。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盡快離開現場，到親戚家、同學家、派出所、 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里辦公室等處所請求協助。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撥打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2400" dirty="0" smtClean="0">
                <a:latin typeface="新細明體"/>
                <a:ea typeface="新細明體"/>
                <a:cs typeface="Times New Roman" panose="02020603050405020304" pitchFamily="18" charset="0"/>
              </a:rPr>
              <a:t>，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警察或社工人員會儘速到達現場 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提供協助</a:t>
            </a:r>
            <a:r>
              <a:rPr lang="zh-TW" altLang="en-US" sz="2400" dirty="0" smtClean="0"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。</a:t>
            </a:r>
            <a:endParaRPr lang="zh-TW" altLang="en-US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403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6618F2-D3A4-4947-8AE1-453F5091DF1F}" type="slidenum">
              <a:rPr kumimoji="0" lang="en-US" altLang="zh-TW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3636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通報後要不要讓孩子先回家，如何安撫孩子焦慮的情緒？ </a:t>
            </a:r>
          </a:p>
        </p:txBody>
      </p:sp>
      <p:sp>
        <p:nvSpPr>
          <p:cNvPr id="45059" name="內容版面配置區 2"/>
          <p:cNvSpPr>
            <a:spLocks noGrp="1"/>
          </p:cNvSpPr>
          <p:nvPr>
            <p:ph idx="1"/>
          </p:nvPr>
        </p:nvSpPr>
        <p:spPr>
          <a:xfrm>
            <a:off x="899592" y="1988840"/>
            <a:ext cx="7272808" cy="4392612"/>
          </a:xfrm>
        </p:spPr>
        <p:txBody>
          <a:bodyPr/>
          <a:lstStyle/>
          <a:p>
            <a:pPr lvl="1">
              <a:buSzPct val="75000"/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屬輕微的管教或疏忽照顧案件，兒保社工無立即訪視孩子之急迫性；如孩子有明顯外傷、孩子表達因害怕受傷害而不敢回家，或孩子有立即再受到傷害（性侵害）之危險性時，請學校留置孩子，並先以電話通報兒保社工或警察到校緊急處理。 </a:t>
            </a:r>
          </a:p>
          <a:p>
            <a:pPr lvl="1">
              <a:buSzPct val="75000"/>
            </a:pP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老師可先告知孩子將有社工前來訪視，並簡略說明兒保社工幫助孩子的立場；至於通知家長的決定與時間，社工會與孩子討論。</a:t>
            </a:r>
          </a:p>
          <a:p>
            <a:pPr marL="0" indent="0">
              <a:buFont typeface="Wingdings" pitchFamily="2" charset="2"/>
              <a:buNone/>
            </a:pPr>
            <a:endParaRPr lang="zh-TW" altLang="en-US" dirty="0" smtClean="0"/>
          </a:p>
        </p:txBody>
      </p:sp>
      <p:sp>
        <p:nvSpPr>
          <p:cNvPr id="4506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kumimoji="1" sz="2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25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kumimoji="1" sz="22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kumimoji="1" sz="1900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C072BD-26E0-448D-BC1D-035E32E1A96F}" type="slidenum">
              <a:rPr kumimoji="0" lang="en-US" altLang="zh-TW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5296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735</Words>
  <Application>Microsoft Office PowerPoint</Application>
  <PresentationFormat>如螢幕大小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Eclipse</vt:lpstr>
      <vt:lpstr>地方政府常用之兒少保護 通報宣導重要資訊</vt:lpstr>
      <vt:lpstr>發現受虐或性侵害學生該怎麼辦？</vt:lpstr>
      <vt:lpstr>通報準備</vt:lpstr>
      <vt:lpstr>通報時，要提供哪些資料？</vt:lpstr>
      <vt:lpstr>當學生希望我對該事件保密時， 我可以怎麼做？ </vt:lpstr>
      <vt:lpstr>我擔心通報後，家長反而把怒氣發洩在孩子身上，該怎麼辦？ </vt:lpstr>
      <vt:lpstr>通報後要不要讓孩子先回家，如何安撫孩子焦慮的情緒？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通報準備</dc:title>
  <dc:creator>保護服務司李永義</dc:creator>
  <cp:lastModifiedBy>M700</cp:lastModifiedBy>
  <cp:revision>11</cp:revision>
  <dcterms:created xsi:type="dcterms:W3CDTF">2017-06-21T05:55:28Z</dcterms:created>
  <dcterms:modified xsi:type="dcterms:W3CDTF">2017-08-07T04:11:09Z</dcterms:modified>
</cp:coreProperties>
</file>