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0E77-A273-4AD5-8410-3662CC4BE8E5}" type="datetimeFigureOut">
              <a:rPr lang="zh-TW" altLang="en-US" smtClean="0"/>
              <a:pPr/>
              <a:t>2014/4/2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0DBA7-6BE1-468E-BF17-7CB5B6104D5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946088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0E77-A273-4AD5-8410-3662CC4BE8E5}" type="datetimeFigureOut">
              <a:rPr lang="zh-TW" altLang="en-US" smtClean="0"/>
              <a:pPr/>
              <a:t>2014/4/2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0DBA7-6BE1-468E-BF17-7CB5B6104D5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509347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0E77-A273-4AD5-8410-3662CC4BE8E5}" type="datetimeFigureOut">
              <a:rPr lang="zh-TW" altLang="en-US" smtClean="0"/>
              <a:pPr/>
              <a:t>2014/4/2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0DBA7-6BE1-468E-BF17-7CB5B6104D5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919042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0E77-A273-4AD5-8410-3662CC4BE8E5}" type="datetimeFigureOut">
              <a:rPr lang="zh-TW" altLang="en-US" smtClean="0"/>
              <a:pPr/>
              <a:t>2014/4/2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0DBA7-6BE1-468E-BF17-7CB5B6104D5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86614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0E77-A273-4AD5-8410-3662CC4BE8E5}" type="datetimeFigureOut">
              <a:rPr lang="zh-TW" altLang="en-US" smtClean="0"/>
              <a:pPr/>
              <a:t>2014/4/2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0DBA7-6BE1-468E-BF17-7CB5B6104D5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930357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0E77-A273-4AD5-8410-3662CC4BE8E5}" type="datetimeFigureOut">
              <a:rPr lang="zh-TW" altLang="en-US" smtClean="0"/>
              <a:pPr/>
              <a:t>2014/4/2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0DBA7-6BE1-468E-BF17-7CB5B6104D5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45721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0E77-A273-4AD5-8410-3662CC4BE8E5}" type="datetimeFigureOut">
              <a:rPr lang="zh-TW" altLang="en-US" smtClean="0"/>
              <a:pPr/>
              <a:t>2014/4/2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0DBA7-6BE1-468E-BF17-7CB5B6104D5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49027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0E77-A273-4AD5-8410-3662CC4BE8E5}" type="datetimeFigureOut">
              <a:rPr lang="zh-TW" altLang="en-US" smtClean="0"/>
              <a:pPr/>
              <a:t>2014/4/2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0DBA7-6BE1-468E-BF17-7CB5B6104D5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08940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0E77-A273-4AD5-8410-3662CC4BE8E5}" type="datetimeFigureOut">
              <a:rPr lang="zh-TW" altLang="en-US" smtClean="0"/>
              <a:pPr/>
              <a:t>2014/4/2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0DBA7-6BE1-468E-BF17-7CB5B6104D5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930171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0E77-A273-4AD5-8410-3662CC4BE8E5}" type="datetimeFigureOut">
              <a:rPr lang="zh-TW" altLang="en-US" smtClean="0"/>
              <a:pPr/>
              <a:t>2014/4/2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0DBA7-6BE1-468E-BF17-7CB5B6104D5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100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0E77-A273-4AD5-8410-3662CC4BE8E5}" type="datetimeFigureOut">
              <a:rPr lang="zh-TW" altLang="en-US" smtClean="0"/>
              <a:pPr/>
              <a:t>2014/4/2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0DBA7-6BE1-468E-BF17-7CB5B6104D5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09454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40E77-A273-4AD5-8410-3662CC4BE8E5}" type="datetimeFigureOut">
              <a:rPr lang="zh-TW" altLang="en-US" smtClean="0"/>
              <a:pPr/>
              <a:t>2014/4/2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0DBA7-6BE1-468E-BF17-7CB5B6104D5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148171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102&#24038;&#29151;&#22283;&#23567;&#35506;&#25991;&#26412;&#20301;&#38321;&#35712;&#29702;&#35299;&#25945;&#26696;&#20108;&#24180;&#32026;.doc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&#29031;&#29255;/&#35506;&#25991;&#26412;&#20301;&#29702;&#35299;&#19978;&#35506;&#29031;&#29255;-&#25351;&#31034;&#20195;&#21517;&#35422;-2014-04-13/&#35506;&#25991;&#26412;&#20301;&#29702;&#35299;&#19978;&#35506;&#29031;&#29255;-&#25351;&#31034;&#20195;&#21517;&#35422;/DSC01892.JPG" TargetMode="External"/><Relationship Id="rId3" Type="http://schemas.openxmlformats.org/officeDocument/2006/relationships/hyperlink" Target="&#29031;&#29255;/&#35506;&#25991;&#38928;&#28204;.JPG" TargetMode="External"/><Relationship Id="rId7" Type="http://schemas.openxmlformats.org/officeDocument/2006/relationships/image" Target="../media/image4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&#29031;&#29255;/&#35506;&#25991;&#26412;&#20301;&#29702;&#35299;&#19978;&#35506;&#29031;&#29255;-&#25351;&#31034;&#20195;&#21517;&#35422;-2014-04-13/&#35506;&#25991;&#26412;&#20301;&#29702;&#35299;&#19978;&#35506;&#29031;&#29255;-&#25351;&#31034;&#20195;&#21517;&#35422;/DSC01890.JPG" TargetMode="External"/><Relationship Id="rId5" Type="http://schemas.openxmlformats.org/officeDocument/2006/relationships/image" Target="../media/image3.gif"/><Relationship Id="rId4" Type="http://schemas.openxmlformats.org/officeDocument/2006/relationships/hyperlink" Target="&#29031;&#29255;/&#35506;&#25991;&#26412;&#20301;&#29702;&#35299;&#19978;&#35506;&#29031;&#29255;-&#25351;&#31034;&#20195;&#21517;&#35422;-2014-04-13/&#35506;&#25991;&#26412;&#20301;&#29702;&#35299;&#19978;&#35506;&#29031;&#29255;-&#25351;&#31034;&#20195;&#21517;&#35422;/DSC01889.JPG" TargetMode="External"/><Relationship Id="rId9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&#29031;&#29255;/&#24515;&#26234;&#22294;&#35611;&#35299;2.JPG" TargetMode="External"/><Relationship Id="rId7" Type="http://schemas.openxmlformats.org/officeDocument/2006/relationships/image" Target="../media/image6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&#35469;&#35672;&#34920;&#29694;&#21205;&#20316;&#30340;&#35486;&#35422;2.pptx" TargetMode="External"/><Relationship Id="rId5" Type="http://schemas.openxmlformats.org/officeDocument/2006/relationships/hyperlink" Target="&#24515;&#26234;&#22294;10304&#20108;&#19979;&#24859;&#24515;&#20632;.pdf" TargetMode="External"/><Relationship Id="rId4" Type="http://schemas.openxmlformats.org/officeDocument/2006/relationships/hyperlink" Target="&#24515;&#26234;&#22294;10303&#20108;&#19979;&#31278;&#23376;&#30340;&#26053;&#34892;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2736304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課文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本位閱讀理解策略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低年級分享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成員</a:t>
            </a:r>
            <a:r>
              <a:rPr lang="en-US" altLang="zh-TW" sz="3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謝燕嬌</a:t>
            </a:r>
            <a:r>
              <a:rPr lang="en-US" altLang="zh-TW" sz="3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李鈴蘭</a:t>
            </a:r>
            <a:r>
              <a:rPr lang="en-US" altLang="zh-TW" sz="3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洪惠玲</a:t>
            </a:r>
            <a:endParaRPr lang="zh-TW" altLang="en-US" sz="3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577720" y="3284984"/>
            <a:ext cx="3816424" cy="1752600"/>
          </a:xfrm>
        </p:spPr>
        <p:txBody>
          <a:bodyPr/>
          <a:lstStyle/>
          <a:p>
            <a:pPr algn="l"/>
            <a:r>
              <a:rPr lang="zh-TW" altLang="en-US" dirty="0" smtClean="0">
                <a:sym typeface="Wingdings"/>
              </a:rPr>
              <a:t></a:t>
            </a:r>
            <a:r>
              <a:rPr lang="zh-TW" altLang="en-US" dirty="0" smtClean="0">
                <a:hlinkClick r:id="rId3" action="ppaction://hlinkfile"/>
              </a:rPr>
              <a:t>教案設計</a:t>
            </a:r>
            <a:endParaRPr lang="en-US" altLang="zh-TW" dirty="0" smtClean="0"/>
          </a:p>
          <a:p>
            <a:pPr algn="l"/>
            <a:r>
              <a:rPr lang="zh-TW" altLang="en-US" dirty="0" smtClean="0">
                <a:solidFill>
                  <a:prstClr val="black">
                    <a:tint val="75000"/>
                  </a:prstClr>
                </a:solidFill>
                <a:sym typeface="Wingdings"/>
              </a:rPr>
              <a:t>策略</a:t>
            </a:r>
            <a:endParaRPr lang="en-US" altLang="zh-TW" dirty="0" smtClean="0">
              <a:solidFill>
                <a:prstClr val="black">
                  <a:tint val="75000"/>
                </a:prstClr>
              </a:solidFill>
              <a:sym typeface="Wingdings"/>
            </a:endParaRPr>
          </a:p>
          <a:p>
            <a:pPr algn="l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401518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kern="100" dirty="0" smtClean="0">
                <a:effectLst/>
                <a:ea typeface="標楷體"/>
                <a:cs typeface="Times New Roman"/>
              </a:rPr>
              <a:t>教學節數順序與策略應用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zh-TW" altLang="zh-TW" sz="3400" kern="100" dirty="0" smtClean="0">
                <a:effectLst/>
                <a:latin typeface="Times New Roman"/>
                <a:ea typeface="標楷體"/>
              </a:rPr>
              <a:t>第一節</a:t>
            </a:r>
            <a:endParaRPr lang="en-US" altLang="zh-TW" sz="3400" kern="100" dirty="0" smtClean="0">
              <a:effectLst/>
              <a:latin typeface="Times New Roman"/>
              <a:ea typeface="標楷體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altLang="zh-TW" kern="0" spc="10" dirty="0" smtClean="0">
                <a:effectLst/>
                <a:latin typeface="Times New Roman"/>
                <a:ea typeface="標楷體"/>
                <a:cs typeface="Microsoft JhengHei"/>
              </a:rPr>
              <a:t>1.</a:t>
            </a:r>
            <a:r>
              <a:rPr lang="zh-TW" altLang="en-US" kern="0" spc="10" dirty="0" smtClean="0">
                <a:effectLst/>
                <a:latin typeface="Times New Roman"/>
                <a:ea typeface="標楷體"/>
                <a:cs typeface="Microsoft JhengHei"/>
              </a:rPr>
              <a:t>先</a:t>
            </a:r>
            <a:r>
              <a:rPr lang="zh-TW" altLang="zh-TW" kern="0" spc="10" dirty="0" smtClean="0">
                <a:effectLst/>
                <a:latin typeface="Times New Roman"/>
                <a:ea typeface="標楷體"/>
                <a:cs typeface="Microsoft JhengHei"/>
              </a:rPr>
              <a:t>進</a:t>
            </a:r>
            <a:r>
              <a:rPr lang="zh-TW" altLang="zh-TW" kern="0" dirty="0" smtClean="0">
                <a:effectLst/>
                <a:latin typeface="Times New Roman"/>
                <a:ea typeface="標楷體"/>
                <a:cs typeface="Microsoft JhengHei"/>
              </a:rPr>
              <a:t>行</a:t>
            </a:r>
            <a:r>
              <a:rPr lang="zh-TW" altLang="zh-TW" kern="0" spc="10" dirty="0" smtClean="0">
                <a:effectLst/>
                <a:latin typeface="Times New Roman"/>
                <a:ea typeface="標楷體"/>
                <a:cs typeface="Microsoft JhengHei"/>
              </a:rPr>
              <a:t>標</a:t>
            </a:r>
            <a:r>
              <a:rPr lang="zh-TW" altLang="zh-TW" kern="0" dirty="0" smtClean="0">
                <a:effectLst/>
                <a:latin typeface="Times New Roman"/>
                <a:ea typeface="標楷體"/>
                <a:cs typeface="Microsoft JhengHei"/>
              </a:rPr>
              <a:t>題</a:t>
            </a:r>
            <a:r>
              <a:rPr lang="zh-TW" altLang="zh-TW" kern="0" spc="10" dirty="0" smtClean="0">
                <a:effectLst/>
                <a:latin typeface="Times New Roman"/>
                <a:ea typeface="標楷體"/>
                <a:cs typeface="Microsoft JhengHei"/>
                <a:hlinkClick r:id="rId3" action="ppaction://hlinkfile"/>
              </a:rPr>
              <a:t>預</a:t>
            </a:r>
            <a:r>
              <a:rPr lang="zh-TW" altLang="zh-TW" kern="0" dirty="0" smtClean="0">
                <a:effectLst/>
                <a:latin typeface="Times New Roman"/>
                <a:ea typeface="標楷體"/>
                <a:cs typeface="Microsoft JhengHei"/>
                <a:hlinkClick r:id="rId3" action="ppaction://hlinkfile"/>
              </a:rPr>
              <a:t>測</a:t>
            </a:r>
            <a:r>
              <a:rPr lang="zh-TW" altLang="zh-TW" kern="0" dirty="0" smtClean="0">
                <a:effectLst/>
                <a:latin typeface="Times New Roman"/>
                <a:ea typeface="標楷體"/>
                <a:cs typeface="Microsoft JhengHei"/>
              </a:rPr>
              <a:t>來</a:t>
            </a:r>
            <a:r>
              <a:rPr lang="zh-TW" altLang="zh-TW" kern="0" spc="10" dirty="0" smtClean="0">
                <a:effectLst/>
                <a:latin typeface="Times New Roman"/>
                <a:ea typeface="標楷體"/>
                <a:cs typeface="Microsoft JhengHei"/>
              </a:rPr>
              <a:t>理</a:t>
            </a:r>
            <a:r>
              <a:rPr lang="zh-TW" altLang="zh-TW" kern="0" dirty="0" smtClean="0">
                <a:effectLst/>
                <a:latin typeface="Times New Roman"/>
                <a:ea typeface="標楷體"/>
                <a:cs typeface="Microsoft JhengHei"/>
              </a:rPr>
              <a:t>解</a:t>
            </a:r>
            <a:r>
              <a:rPr lang="zh-TW" altLang="zh-TW" kern="0" spc="10" dirty="0" smtClean="0">
                <a:effectLst/>
                <a:latin typeface="Times New Roman"/>
                <a:ea typeface="標楷體"/>
                <a:cs typeface="Microsoft JhengHei"/>
              </a:rPr>
              <a:t>文</a:t>
            </a:r>
            <a:r>
              <a:rPr lang="zh-TW" altLang="zh-TW" kern="0" spc="15" dirty="0" smtClean="0">
                <a:effectLst/>
                <a:latin typeface="Times New Roman"/>
                <a:ea typeface="標楷體"/>
                <a:cs typeface="Microsoft JhengHei"/>
              </a:rPr>
              <a:t>本</a:t>
            </a:r>
            <a:r>
              <a:rPr lang="en-US" altLang="zh-TW" kern="0" spc="15" dirty="0" smtClean="0">
                <a:effectLst/>
                <a:latin typeface="Times New Roman"/>
                <a:ea typeface="標楷體"/>
                <a:cs typeface="Microsoft JhengHei"/>
              </a:rPr>
              <a:t/>
            </a:r>
            <a:br>
              <a:rPr lang="en-US" altLang="zh-TW" kern="0" spc="15" dirty="0" smtClean="0">
                <a:effectLst/>
                <a:latin typeface="Times New Roman"/>
                <a:ea typeface="標楷體"/>
                <a:cs typeface="Microsoft JhengHei"/>
              </a:rPr>
            </a:br>
            <a:r>
              <a:rPr lang="en-US" altLang="zh-TW" kern="0" spc="15" dirty="0" smtClean="0">
                <a:effectLst/>
                <a:latin typeface="Times New Roman"/>
                <a:ea typeface="標楷體"/>
                <a:cs typeface="Microsoft JhengHei"/>
              </a:rPr>
              <a:t>2.</a:t>
            </a:r>
            <a:r>
              <a:rPr lang="zh-TW" altLang="zh-TW" kern="0" dirty="0" smtClean="0">
                <a:effectLst/>
                <a:latin typeface="Times New Roman"/>
                <a:ea typeface="標楷體"/>
                <a:cs typeface="Microsoft JhengHei"/>
              </a:rPr>
              <a:t>透過課</a:t>
            </a:r>
            <a:r>
              <a:rPr lang="zh-TW" altLang="zh-TW" kern="0" spc="10" dirty="0" smtClean="0">
                <a:effectLst/>
                <a:latin typeface="Times New Roman"/>
                <a:ea typeface="標楷體"/>
                <a:cs typeface="Microsoft JhengHei"/>
              </a:rPr>
              <a:t>文</a:t>
            </a:r>
            <a:r>
              <a:rPr lang="zh-TW" altLang="zh-TW" kern="0" dirty="0" smtClean="0">
                <a:effectLst/>
                <a:latin typeface="Times New Roman"/>
                <a:ea typeface="標楷體"/>
                <a:cs typeface="Microsoft JhengHei"/>
              </a:rPr>
              <a:t>朗讀</a:t>
            </a:r>
            <a:r>
              <a:rPr lang="zh-TW" altLang="zh-TW" kern="0" spc="10" dirty="0" smtClean="0">
                <a:effectLst/>
                <a:latin typeface="Times New Roman"/>
                <a:ea typeface="標楷體"/>
                <a:cs typeface="Microsoft JhengHei"/>
              </a:rPr>
              <a:t>概</a:t>
            </a:r>
            <a:r>
              <a:rPr lang="zh-TW" altLang="zh-TW" kern="0" dirty="0" smtClean="0">
                <a:effectLst/>
                <a:latin typeface="Times New Roman"/>
                <a:ea typeface="標楷體"/>
                <a:cs typeface="Microsoft JhengHei"/>
              </a:rPr>
              <a:t>覽全</a:t>
            </a:r>
            <a:r>
              <a:rPr lang="zh-TW" altLang="zh-TW" kern="0" spc="-110" dirty="0" smtClean="0">
                <a:effectLst/>
                <a:latin typeface="Times New Roman"/>
                <a:ea typeface="標楷體"/>
                <a:cs typeface="Microsoft JhengHei"/>
              </a:rPr>
              <a:t>文</a:t>
            </a:r>
            <a:endParaRPr lang="en-US" altLang="zh-TW" kern="0" spc="-110" dirty="0" smtClean="0">
              <a:effectLst/>
              <a:latin typeface="Times New Roman"/>
              <a:ea typeface="標楷體"/>
              <a:cs typeface="Microsoft JhengHei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zh-TW" altLang="zh-TW" kern="100" dirty="0" smtClean="0">
                <a:effectLst/>
                <a:latin typeface="Times New Roman"/>
                <a:ea typeface="標楷體"/>
              </a:rPr>
              <a:t>第二節</a:t>
            </a:r>
            <a:endParaRPr lang="en-US" altLang="zh-TW" kern="100" dirty="0" smtClean="0">
              <a:effectLst/>
              <a:latin typeface="Times New Roman"/>
              <a:ea typeface="標楷體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altLang="zh-TW" kern="100" dirty="0" smtClean="0">
                <a:latin typeface="Times New Roman"/>
                <a:ea typeface="標楷體"/>
                <a:cs typeface="Microsoft JhengHei"/>
              </a:rPr>
              <a:t>1.</a:t>
            </a:r>
            <a:r>
              <a:rPr lang="zh-TW" altLang="zh-TW" kern="0" dirty="0" smtClean="0">
                <a:effectLst/>
                <a:latin typeface="Times New Roman"/>
                <a:ea typeface="標楷體"/>
                <a:cs typeface="Microsoft JhengHei"/>
              </a:rPr>
              <a:t>連</a:t>
            </a:r>
            <a:r>
              <a:rPr lang="zh-TW" altLang="zh-TW" kern="0" spc="10" dirty="0" smtClean="0">
                <a:effectLst/>
                <a:latin typeface="Times New Roman"/>
                <a:ea typeface="標楷體"/>
                <a:cs typeface="Microsoft JhengHei"/>
              </a:rPr>
              <a:t>結</a:t>
            </a:r>
            <a:r>
              <a:rPr lang="zh-TW" altLang="zh-TW" kern="0" dirty="0" smtClean="0">
                <a:effectLst/>
                <a:latin typeface="Times New Roman"/>
                <a:ea typeface="標楷體"/>
                <a:cs typeface="Microsoft JhengHei"/>
              </a:rPr>
              <a:t>線</a:t>
            </a:r>
            <a:r>
              <a:rPr lang="zh-TW" altLang="zh-TW" kern="0" spc="10" dirty="0" smtClean="0">
                <a:effectLst/>
                <a:latin typeface="Times New Roman"/>
                <a:ea typeface="標楷體"/>
                <a:cs typeface="Microsoft JhengHei"/>
              </a:rPr>
              <a:t>索</a:t>
            </a:r>
            <a:r>
              <a:rPr lang="zh-TW" altLang="zh-TW" kern="0" dirty="0" smtClean="0">
                <a:effectLst/>
                <a:latin typeface="Times New Roman"/>
                <a:ea typeface="標楷體"/>
                <a:cs typeface="Microsoft JhengHei"/>
              </a:rPr>
              <a:t>（連</a:t>
            </a:r>
            <a:r>
              <a:rPr lang="zh-TW" altLang="zh-TW" kern="0" spc="10" dirty="0" smtClean="0">
                <a:effectLst/>
                <a:latin typeface="Times New Roman"/>
                <a:ea typeface="標楷體"/>
                <a:cs typeface="Microsoft JhengHei"/>
              </a:rPr>
              <a:t>段</a:t>
            </a:r>
            <a:r>
              <a:rPr lang="zh-TW" altLang="zh-TW" kern="0" dirty="0" smtClean="0">
                <a:effectLst/>
                <a:latin typeface="Times New Roman"/>
                <a:ea typeface="標楷體"/>
                <a:cs typeface="Microsoft JhengHei"/>
              </a:rPr>
              <a:t>落）重讀課</a:t>
            </a:r>
            <a:r>
              <a:rPr lang="zh-TW" altLang="zh-TW" kern="0" spc="-70" dirty="0" smtClean="0">
                <a:effectLst/>
                <a:latin typeface="Times New Roman"/>
                <a:ea typeface="標楷體"/>
                <a:cs typeface="Microsoft JhengHei"/>
              </a:rPr>
              <a:t>文、</a:t>
            </a:r>
            <a:r>
              <a:rPr lang="zh-TW" altLang="zh-TW" kern="0" dirty="0" smtClean="0">
                <a:effectLst/>
                <a:latin typeface="Times New Roman"/>
                <a:ea typeface="標楷體"/>
                <a:cs typeface="Microsoft JhengHei"/>
              </a:rPr>
              <a:t>指</a:t>
            </a:r>
            <a:r>
              <a:rPr lang="zh-TW" altLang="zh-TW" kern="0" spc="215" dirty="0" smtClean="0">
                <a:effectLst/>
                <a:latin typeface="Times New Roman"/>
                <a:ea typeface="標楷體"/>
                <a:cs typeface="新細明體"/>
              </a:rPr>
              <a:t>稱詞與</a:t>
            </a:r>
            <a:r>
              <a:rPr lang="zh-TW" altLang="en-US" kern="0" spc="215" dirty="0" smtClean="0">
                <a:effectLst/>
                <a:latin typeface="Times New Roman"/>
                <a:ea typeface="標楷體"/>
                <a:cs typeface="新細明體"/>
              </a:rPr>
              <a:t> </a:t>
            </a:r>
            <a:r>
              <a:rPr lang="en-US" altLang="zh-TW" kern="0" spc="215" dirty="0" smtClean="0">
                <a:effectLst/>
                <a:latin typeface="Times New Roman"/>
                <a:ea typeface="標楷體"/>
                <a:cs typeface="新細明體"/>
              </a:rPr>
              <a:t/>
            </a:r>
            <a:br>
              <a:rPr lang="en-US" altLang="zh-TW" kern="0" spc="215" dirty="0" smtClean="0">
                <a:effectLst/>
                <a:latin typeface="Times New Roman"/>
                <a:ea typeface="標楷體"/>
                <a:cs typeface="新細明體"/>
              </a:rPr>
            </a:br>
            <a:r>
              <a:rPr lang="zh-TW" altLang="en-US" kern="0" spc="215" dirty="0" smtClean="0">
                <a:effectLst/>
                <a:latin typeface="Times New Roman"/>
                <a:ea typeface="標楷體"/>
                <a:cs typeface="新細明體"/>
              </a:rPr>
              <a:t>   </a:t>
            </a:r>
            <a:r>
              <a:rPr lang="zh-TW" altLang="zh-TW" kern="0" spc="215" dirty="0" smtClean="0">
                <a:effectLst/>
                <a:latin typeface="Times New Roman"/>
                <a:ea typeface="標楷體"/>
                <a:cs typeface="新細明體"/>
              </a:rPr>
              <a:t>代</a:t>
            </a:r>
            <a:r>
              <a:rPr lang="zh-TW" altLang="zh-TW" kern="0" dirty="0" smtClean="0">
                <a:effectLst/>
                <a:latin typeface="Times New Roman"/>
                <a:ea typeface="標楷體"/>
                <a:cs typeface="新細明體"/>
              </a:rPr>
              <a:t>名</a:t>
            </a:r>
            <a:r>
              <a:rPr lang="zh-TW" altLang="zh-TW" kern="0" spc="-35" dirty="0" smtClean="0">
                <a:effectLst/>
                <a:latin typeface="Times New Roman"/>
                <a:ea typeface="標楷體"/>
                <a:cs typeface="Microsoft JhengHei"/>
              </a:rPr>
              <a:t> </a:t>
            </a:r>
            <a:r>
              <a:rPr lang="zh-TW" altLang="zh-TW" kern="0" dirty="0" smtClean="0">
                <a:effectLst/>
                <a:latin typeface="Times New Roman"/>
                <a:ea typeface="標楷體"/>
                <a:cs typeface="Microsoft JhengHei"/>
              </a:rPr>
              <a:t>詞代表</a:t>
            </a:r>
            <a:r>
              <a:rPr lang="zh-TW" altLang="zh-TW" kern="0" spc="10" dirty="0" smtClean="0">
                <a:effectLst/>
                <a:latin typeface="Times New Roman"/>
                <a:ea typeface="標楷體"/>
                <a:cs typeface="Microsoft JhengHei"/>
              </a:rPr>
              <a:t>為</a:t>
            </a:r>
            <a:r>
              <a:rPr lang="zh-TW" altLang="zh-TW" kern="0" dirty="0" smtClean="0">
                <a:effectLst/>
                <a:latin typeface="Times New Roman"/>
                <a:ea typeface="標楷體"/>
                <a:cs typeface="Microsoft JhengHei"/>
              </a:rPr>
              <a:t>何</a:t>
            </a:r>
            <a:r>
              <a:rPr lang="en-US" altLang="zh-TW" kern="0" dirty="0" smtClean="0">
                <a:effectLst/>
                <a:latin typeface="Times New Roman"/>
                <a:ea typeface="標楷體"/>
                <a:cs typeface="Microsoft JhengHei"/>
              </a:rPr>
              <a:t/>
            </a:r>
            <a:br>
              <a:rPr lang="en-US" altLang="zh-TW" kern="0" dirty="0" smtClean="0">
                <a:effectLst/>
                <a:latin typeface="Times New Roman"/>
                <a:ea typeface="標楷體"/>
                <a:cs typeface="Microsoft JhengHei"/>
              </a:rPr>
            </a:br>
            <a:r>
              <a:rPr lang="en-US" altLang="zh-TW" kern="0" dirty="0" smtClean="0">
                <a:effectLst/>
                <a:latin typeface="Times New Roman"/>
                <a:ea typeface="標楷體"/>
                <a:cs typeface="Microsoft JhengHei"/>
              </a:rPr>
              <a:t>2.</a:t>
            </a:r>
            <a:r>
              <a:rPr lang="zh-TW" altLang="zh-TW" kern="100" dirty="0" smtClean="0">
                <a:effectLst/>
                <a:latin typeface="Times New Roman"/>
                <a:ea typeface="標楷體"/>
              </a:rPr>
              <a:t>透過提問運用連結線索理解段落關係</a:t>
            </a:r>
            <a:r>
              <a:rPr lang="zh-TW" altLang="en-US" kern="100" dirty="0" smtClean="0">
                <a:effectLst/>
                <a:latin typeface="Times New Roman"/>
                <a:ea typeface="標楷體"/>
              </a:rPr>
              <a:t>，</a:t>
            </a:r>
            <a:r>
              <a:rPr lang="zh-TW" altLang="zh-TW" kern="100" dirty="0" smtClean="0">
                <a:effectLst/>
                <a:latin typeface="Times New Roman"/>
                <a:ea typeface="標楷體"/>
              </a:rPr>
              <a:t>透過</a:t>
            </a:r>
            <a:r>
              <a:rPr lang="en-US" altLang="zh-TW" kern="100" dirty="0" smtClean="0">
                <a:effectLst/>
                <a:latin typeface="Times New Roman"/>
                <a:ea typeface="標楷體"/>
              </a:rPr>
              <a:t/>
            </a:r>
            <a:br>
              <a:rPr lang="en-US" altLang="zh-TW" kern="100" dirty="0" smtClean="0">
                <a:effectLst/>
                <a:latin typeface="Times New Roman"/>
                <a:ea typeface="標楷體"/>
              </a:rPr>
            </a:br>
            <a:r>
              <a:rPr lang="zh-TW" altLang="en-US" kern="100" dirty="0" smtClean="0">
                <a:effectLst/>
                <a:latin typeface="Times New Roman"/>
                <a:ea typeface="標楷體"/>
              </a:rPr>
              <a:t>   </a:t>
            </a:r>
            <a:r>
              <a:rPr lang="zh-TW" altLang="zh-TW" kern="100" dirty="0" smtClean="0">
                <a:effectLst/>
                <a:latin typeface="Times New Roman"/>
                <a:ea typeface="標楷體"/>
              </a:rPr>
              <a:t>六何法與脈絡推詞，逐段理解課文</a:t>
            </a:r>
            <a:endParaRPr lang="zh-TW" altLang="zh-TW" kern="100" dirty="0">
              <a:latin typeface="Times New Roman"/>
            </a:endParaRPr>
          </a:p>
        </p:txBody>
      </p:sp>
      <p:pic>
        <p:nvPicPr>
          <p:cNvPr id="5" name="圖片 4">
            <a:hlinkClick r:id="rId4" action="ppaction://hlinkfil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19661" y="3873599"/>
            <a:ext cx="571500" cy="666750"/>
          </a:xfrm>
          <a:prstGeom prst="rect">
            <a:avLst/>
          </a:prstGeom>
        </p:spPr>
      </p:pic>
      <p:pic>
        <p:nvPicPr>
          <p:cNvPr id="6" name="圖片 5">
            <a:hlinkClick r:id="rId6" action="ppaction://hlinkfile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84168" y="3997570"/>
            <a:ext cx="657225" cy="590550"/>
          </a:xfrm>
          <a:prstGeom prst="rect">
            <a:avLst/>
          </a:prstGeom>
        </p:spPr>
      </p:pic>
      <p:pic>
        <p:nvPicPr>
          <p:cNvPr id="7" name="圖片 6">
            <a:hlinkClick r:id="rId8" action="ppaction://hlinkfile"/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64088" y="4130920"/>
            <a:ext cx="3238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7697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kern="100" dirty="0">
                <a:solidFill>
                  <a:prstClr val="black"/>
                </a:solidFill>
                <a:ea typeface="標楷體"/>
                <a:cs typeface="Times New Roman"/>
              </a:rPr>
              <a:t>教學節數順序與策略應用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zh-TW" altLang="zh-TW" kern="100" dirty="0">
                <a:solidFill>
                  <a:prstClr val="black"/>
                </a:solidFill>
                <a:latin typeface="Times New Roman"/>
                <a:ea typeface="標楷體"/>
              </a:rPr>
              <a:t>第</a:t>
            </a:r>
            <a:r>
              <a:rPr lang="zh-TW" altLang="zh-TW" kern="100" dirty="0" smtClean="0">
                <a:solidFill>
                  <a:prstClr val="black"/>
                </a:solidFill>
                <a:latin typeface="Times New Roman"/>
                <a:ea typeface="標楷體"/>
              </a:rPr>
              <a:t>三節</a:t>
            </a:r>
            <a:endParaRPr lang="en-US" altLang="zh-TW" kern="100" dirty="0" smtClean="0">
              <a:solidFill>
                <a:prstClr val="black"/>
              </a:solidFill>
              <a:latin typeface="Times New Roman"/>
              <a:ea typeface="標楷體"/>
            </a:endParaRPr>
          </a:p>
          <a:p>
            <a:pPr marL="0" lvl="0" indent="0">
              <a:buNone/>
            </a:pPr>
            <a:r>
              <a:rPr lang="zh-TW" altLang="en-US" kern="0" spc="10" dirty="0" smtClean="0">
                <a:solidFill>
                  <a:prstClr val="black"/>
                </a:solidFill>
                <a:latin typeface="Times New Roman"/>
                <a:ea typeface="標楷體"/>
                <a:cs typeface="Microsoft JhengHei"/>
                <a:sym typeface="Wingdings"/>
              </a:rPr>
              <a:t></a:t>
            </a:r>
            <a:r>
              <a:rPr lang="zh-TW" altLang="zh-TW" kern="0" spc="10" dirty="0" smtClean="0">
                <a:solidFill>
                  <a:prstClr val="black"/>
                </a:solidFill>
                <a:latin typeface="Times New Roman"/>
                <a:ea typeface="標楷體"/>
                <a:cs typeface="Microsoft JhengHei"/>
              </a:rPr>
              <a:t>深</a:t>
            </a:r>
            <a:r>
              <a:rPr lang="zh-TW" altLang="zh-TW" kern="0" dirty="0" smtClean="0">
                <a:solidFill>
                  <a:prstClr val="black"/>
                </a:solidFill>
                <a:latin typeface="Times New Roman"/>
                <a:ea typeface="標楷體"/>
                <a:cs typeface="Microsoft JhengHei"/>
              </a:rPr>
              <a:t>究</a:t>
            </a:r>
            <a:r>
              <a:rPr lang="zh-TW" altLang="zh-TW" kern="0" dirty="0">
                <a:solidFill>
                  <a:prstClr val="black"/>
                </a:solidFill>
                <a:latin typeface="Times New Roman"/>
                <a:ea typeface="標楷體"/>
                <a:cs typeface="Microsoft JhengHei"/>
              </a:rPr>
              <a:t>課文</a:t>
            </a:r>
            <a:r>
              <a:rPr lang="zh-TW" altLang="zh-TW" kern="0" dirty="0" smtClean="0">
                <a:solidFill>
                  <a:prstClr val="black"/>
                </a:solidFill>
                <a:latin typeface="Times New Roman"/>
                <a:ea typeface="標楷體"/>
                <a:cs typeface="Microsoft JhengHei"/>
              </a:rPr>
              <a:t>，</a:t>
            </a:r>
            <a:r>
              <a:rPr lang="zh-TW" altLang="zh-TW" kern="100" dirty="0" smtClean="0">
                <a:solidFill>
                  <a:prstClr val="black"/>
                </a:solidFill>
                <a:latin typeface="Times New Roman"/>
                <a:ea typeface="標楷體"/>
              </a:rPr>
              <a:t>認識</a:t>
            </a:r>
            <a:r>
              <a:rPr lang="zh-TW" altLang="en-US" kern="100" dirty="0" smtClean="0">
                <a:solidFill>
                  <a:prstClr val="black"/>
                </a:solidFill>
                <a:latin typeface="Times New Roman"/>
                <a:ea typeface="標楷體"/>
              </a:rPr>
              <a:t>、</a:t>
            </a:r>
            <a:r>
              <a:rPr lang="zh-TW" altLang="zh-TW" kern="0" spc="215" dirty="0" smtClean="0">
                <a:solidFill>
                  <a:prstClr val="black"/>
                </a:solidFill>
                <a:latin typeface="Times New Roman"/>
                <a:ea typeface="標楷體"/>
                <a:cs typeface="Microsoft JhengHei"/>
              </a:rPr>
              <a:t>圈</a:t>
            </a:r>
            <a:r>
              <a:rPr lang="zh-TW" altLang="zh-TW" kern="0" spc="215" dirty="0">
                <a:solidFill>
                  <a:prstClr val="black"/>
                </a:solidFill>
                <a:latin typeface="Times New Roman"/>
                <a:ea typeface="標楷體"/>
                <a:cs typeface="Microsoft JhengHei"/>
              </a:rPr>
              <a:t>出</a:t>
            </a:r>
            <a:r>
              <a:rPr lang="zh-TW" altLang="zh-TW" kern="100" dirty="0" smtClean="0">
                <a:solidFill>
                  <a:prstClr val="black"/>
                </a:solidFill>
                <a:latin typeface="Times New Roman"/>
                <a:ea typeface="標楷體"/>
              </a:rPr>
              <a:t>表現</a:t>
            </a:r>
            <a:r>
              <a:rPr lang="zh-TW" altLang="zh-TW" kern="100" dirty="0">
                <a:solidFill>
                  <a:prstClr val="black"/>
                </a:solidFill>
                <a:latin typeface="Times New Roman"/>
                <a:ea typeface="標楷體"/>
              </a:rPr>
              <a:t>動作的</a:t>
            </a:r>
            <a:r>
              <a:rPr lang="zh-TW" altLang="zh-TW" kern="100" dirty="0" smtClean="0">
                <a:solidFill>
                  <a:prstClr val="black"/>
                </a:solidFill>
                <a:latin typeface="Times New Roman"/>
                <a:ea typeface="標楷體"/>
              </a:rPr>
              <a:t>動詞</a:t>
            </a:r>
            <a:r>
              <a:rPr lang="en-US" altLang="zh-TW" kern="0" dirty="0">
                <a:solidFill>
                  <a:prstClr val="black"/>
                </a:solidFill>
                <a:latin typeface="Times New Roman"/>
                <a:ea typeface="標楷體"/>
                <a:cs typeface="Microsoft JhengHei"/>
              </a:rPr>
              <a:t/>
            </a:r>
            <a:br>
              <a:rPr lang="en-US" altLang="zh-TW" kern="0" dirty="0">
                <a:solidFill>
                  <a:prstClr val="black"/>
                </a:solidFill>
                <a:latin typeface="Times New Roman"/>
                <a:ea typeface="標楷體"/>
                <a:cs typeface="Microsoft JhengHei"/>
              </a:rPr>
            </a:br>
            <a:r>
              <a:rPr lang="zh-TW" altLang="zh-TW" kern="100" dirty="0" smtClean="0">
                <a:solidFill>
                  <a:prstClr val="black"/>
                </a:solidFill>
                <a:latin typeface="Times New Roman"/>
                <a:ea typeface="標楷體"/>
              </a:rPr>
              <a:t>第四節</a:t>
            </a:r>
            <a:endParaRPr lang="en-US" altLang="zh-TW" kern="100" dirty="0" smtClean="0">
              <a:solidFill>
                <a:prstClr val="black"/>
              </a:solidFill>
              <a:latin typeface="Times New Roman"/>
              <a:ea typeface="標楷體"/>
            </a:endParaRPr>
          </a:p>
          <a:p>
            <a:pPr marL="0" lvl="0" indent="0">
              <a:buNone/>
            </a:pPr>
            <a:r>
              <a:rPr lang="zh-TW" altLang="en-US" kern="0" spc="10" dirty="0">
                <a:solidFill>
                  <a:prstClr val="black"/>
                </a:solidFill>
                <a:latin typeface="Times New Roman"/>
                <a:ea typeface="標楷體"/>
                <a:cs typeface="Microsoft JhengHei"/>
                <a:sym typeface="Wingdings"/>
              </a:rPr>
              <a:t></a:t>
            </a:r>
            <a:r>
              <a:rPr lang="zh-TW" altLang="zh-TW" kern="0" spc="10" dirty="0" smtClean="0">
                <a:solidFill>
                  <a:prstClr val="black"/>
                </a:solidFill>
                <a:latin typeface="Times New Roman"/>
                <a:ea typeface="標楷體"/>
                <a:cs typeface="Microsoft JhengHei"/>
              </a:rPr>
              <a:t>脈</a:t>
            </a:r>
            <a:r>
              <a:rPr lang="zh-TW" altLang="zh-TW" kern="0" dirty="0" smtClean="0">
                <a:solidFill>
                  <a:prstClr val="black"/>
                </a:solidFill>
                <a:latin typeface="Times New Roman"/>
                <a:ea typeface="標楷體"/>
                <a:cs typeface="Microsoft JhengHei"/>
              </a:rPr>
              <a:t>絡推</a:t>
            </a:r>
            <a:r>
              <a:rPr lang="zh-TW" altLang="en-US" kern="0" dirty="0" smtClean="0">
                <a:solidFill>
                  <a:prstClr val="black"/>
                </a:solidFill>
                <a:latin typeface="Times New Roman"/>
                <a:ea typeface="標楷體"/>
                <a:cs typeface="Microsoft JhengHei"/>
              </a:rPr>
              <a:t>詞</a:t>
            </a:r>
            <a:r>
              <a:rPr lang="zh-TW" altLang="zh-TW" kern="0" dirty="0">
                <a:solidFill>
                  <a:prstClr val="black"/>
                </a:solidFill>
                <a:latin typeface="Times New Roman"/>
                <a:ea typeface="標楷體"/>
                <a:cs typeface="Microsoft JhengHei"/>
              </a:rPr>
              <a:t>理</a:t>
            </a:r>
            <a:r>
              <a:rPr lang="zh-TW" altLang="zh-TW" kern="0" spc="10" dirty="0" smtClean="0">
                <a:solidFill>
                  <a:prstClr val="black"/>
                </a:solidFill>
                <a:latin typeface="Times New Roman"/>
                <a:ea typeface="標楷體"/>
                <a:cs typeface="Microsoft JhengHei"/>
              </a:rPr>
              <a:t>解</a:t>
            </a:r>
            <a:r>
              <a:rPr lang="zh-TW" altLang="zh-TW" kern="0" dirty="0" smtClean="0">
                <a:solidFill>
                  <a:prstClr val="black"/>
                </a:solidFill>
                <a:latin typeface="Times New Roman"/>
                <a:ea typeface="標楷體"/>
                <a:cs typeface="Microsoft JhengHei"/>
              </a:rPr>
              <a:t>全文</a:t>
            </a:r>
            <a:r>
              <a:rPr lang="en-US" altLang="zh-TW" sz="2800" kern="0" dirty="0" smtClean="0">
                <a:solidFill>
                  <a:prstClr val="black"/>
                </a:solidFill>
                <a:latin typeface="Times New Roman"/>
                <a:ea typeface="標楷體"/>
                <a:cs typeface="Microsoft JhengHei"/>
                <a:hlinkClick r:id="rId3" action="ppaction://hlinkfile"/>
              </a:rPr>
              <a:t>(</a:t>
            </a:r>
            <a:r>
              <a:rPr lang="zh-TW" altLang="en-US" sz="2800" kern="0" dirty="0" smtClean="0">
                <a:solidFill>
                  <a:prstClr val="black"/>
                </a:solidFill>
                <a:latin typeface="Times New Roman"/>
                <a:ea typeface="標楷體"/>
                <a:cs typeface="Microsoft JhengHei"/>
                <a:hlinkClick r:id="rId3" action="ppaction://hlinkfile"/>
              </a:rPr>
              <a:t>心智圖</a:t>
            </a:r>
            <a:r>
              <a:rPr lang="en-US" altLang="zh-TW" sz="2800" kern="0" dirty="0" smtClean="0">
                <a:solidFill>
                  <a:prstClr val="black"/>
                </a:solidFill>
                <a:latin typeface="Times New Roman"/>
                <a:ea typeface="標楷體"/>
                <a:cs typeface="Microsoft JhengHei"/>
                <a:hlinkClick r:id="rId3" action="ppaction://hlinkfile"/>
              </a:rPr>
              <a:t>)</a:t>
            </a:r>
            <a:r>
              <a:rPr lang="en-US" altLang="zh-TW" sz="2800" kern="0" dirty="0" smtClean="0">
                <a:solidFill>
                  <a:prstClr val="black"/>
                </a:solidFill>
                <a:latin typeface="Times New Roman"/>
                <a:ea typeface="標楷體"/>
                <a:cs typeface="Microsoft JhengHei"/>
              </a:rPr>
              <a:t>(</a:t>
            </a:r>
            <a:r>
              <a:rPr lang="zh-TW" altLang="en-US" sz="2800" kern="0" dirty="0" smtClean="0">
                <a:solidFill>
                  <a:prstClr val="black"/>
                </a:solidFill>
                <a:latin typeface="Times New Roman"/>
                <a:ea typeface="標楷體"/>
                <a:cs typeface="Microsoft JhengHei"/>
                <a:hlinkClick r:id="rId4" action="ppaction://hlinkfile"/>
              </a:rPr>
              <a:t>作品</a:t>
            </a:r>
            <a:r>
              <a:rPr lang="en-US" altLang="zh-TW" sz="2800" kern="0" dirty="0" smtClean="0">
                <a:solidFill>
                  <a:prstClr val="black"/>
                </a:solidFill>
                <a:latin typeface="Times New Roman"/>
                <a:ea typeface="標楷體"/>
                <a:cs typeface="Microsoft JhengHei"/>
                <a:hlinkClick r:id="rId4" action="ppaction://hlinkfile"/>
              </a:rPr>
              <a:t>1</a:t>
            </a:r>
            <a:r>
              <a:rPr lang="en-US" altLang="zh-TW" sz="2800" kern="0" dirty="0" smtClean="0">
                <a:solidFill>
                  <a:prstClr val="black"/>
                </a:solidFill>
                <a:latin typeface="Times New Roman"/>
                <a:ea typeface="標楷體"/>
                <a:cs typeface="Microsoft JhengHei"/>
              </a:rPr>
              <a:t>)</a:t>
            </a:r>
            <a:r>
              <a:rPr lang="en-US" altLang="zh-TW" sz="2800" kern="0" dirty="0">
                <a:solidFill>
                  <a:prstClr val="black"/>
                </a:solidFill>
                <a:latin typeface="Times New Roman"/>
                <a:ea typeface="標楷體"/>
                <a:cs typeface="Microsoft JhengHei"/>
              </a:rPr>
              <a:t> </a:t>
            </a:r>
            <a:r>
              <a:rPr lang="en-US" altLang="zh-TW" sz="2800" kern="0" dirty="0" smtClean="0">
                <a:solidFill>
                  <a:prstClr val="black"/>
                </a:solidFill>
                <a:latin typeface="Times New Roman"/>
                <a:ea typeface="標楷體"/>
                <a:cs typeface="Microsoft JhengHei"/>
              </a:rPr>
              <a:t>(</a:t>
            </a:r>
            <a:r>
              <a:rPr lang="zh-TW" altLang="en-US" sz="2800" kern="0" dirty="0" smtClean="0">
                <a:solidFill>
                  <a:prstClr val="black"/>
                </a:solidFill>
                <a:latin typeface="Times New Roman"/>
                <a:ea typeface="標楷體"/>
                <a:cs typeface="Microsoft JhengHei"/>
                <a:hlinkClick r:id="rId5" action="ppaction://hlinkfile"/>
              </a:rPr>
              <a:t>作品</a:t>
            </a:r>
            <a:r>
              <a:rPr lang="en-US" altLang="zh-TW" sz="2800" kern="0" dirty="0" smtClean="0">
                <a:solidFill>
                  <a:prstClr val="black"/>
                </a:solidFill>
                <a:latin typeface="Times New Roman"/>
                <a:ea typeface="標楷體"/>
                <a:cs typeface="Microsoft JhengHei"/>
                <a:hlinkClick r:id="rId5" action="ppaction://hlinkfile"/>
              </a:rPr>
              <a:t>2</a:t>
            </a:r>
            <a:r>
              <a:rPr lang="en-US" altLang="zh-TW" sz="2800" kern="0" dirty="0" smtClean="0">
                <a:solidFill>
                  <a:prstClr val="black"/>
                </a:solidFill>
                <a:latin typeface="Times New Roman"/>
                <a:ea typeface="標楷體"/>
                <a:cs typeface="Microsoft JhengHei"/>
              </a:rPr>
              <a:t>)</a:t>
            </a:r>
            <a:endParaRPr lang="zh-TW" altLang="zh-TW" sz="2800" kern="100" dirty="0">
              <a:solidFill>
                <a:prstClr val="black"/>
              </a:solidFill>
              <a:latin typeface="Times New Roman"/>
            </a:endParaRPr>
          </a:p>
          <a:p>
            <a:pPr marL="0" lvl="0" indent="0">
              <a:buNone/>
            </a:pPr>
            <a:r>
              <a:rPr lang="zh-TW" altLang="zh-TW" kern="100" dirty="0" smtClean="0">
                <a:solidFill>
                  <a:prstClr val="black"/>
                </a:solidFill>
                <a:latin typeface="Times New Roman"/>
                <a:ea typeface="標楷體"/>
              </a:rPr>
              <a:t>第五節</a:t>
            </a:r>
            <a:endParaRPr lang="en-US" altLang="zh-TW" kern="100" dirty="0" smtClean="0">
              <a:solidFill>
                <a:prstClr val="black"/>
              </a:solidFill>
              <a:latin typeface="Times New Roman"/>
              <a:ea typeface="標楷體"/>
            </a:endParaRPr>
          </a:p>
          <a:p>
            <a:pPr marL="0" lvl="0" indent="0">
              <a:buNone/>
            </a:pPr>
            <a:r>
              <a:rPr lang="zh-TW" altLang="zh-TW" kern="0" spc="10" dirty="0" smtClean="0">
                <a:solidFill>
                  <a:prstClr val="black"/>
                </a:solidFill>
                <a:latin typeface="Times New Roman"/>
                <a:ea typeface="標楷體"/>
                <a:cs typeface="Microsoft JhengHei"/>
              </a:rPr>
              <a:t>句</a:t>
            </a:r>
            <a:r>
              <a:rPr lang="zh-TW" altLang="zh-TW" kern="0" dirty="0" smtClean="0">
                <a:solidFill>
                  <a:prstClr val="black"/>
                </a:solidFill>
                <a:latin typeface="Times New Roman"/>
                <a:ea typeface="標楷體"/>
                <a:cs typeface="Microsoft JhengHei"/>
              </a:rPr>
              <a:t>子</a:t>
            </a:r>
            <a:r>
              <a:rPr lang="zh-TW" altLang="zh-TW" kern="0" dirty="0">
                <a:solidFill>
                  <a:prstClr val="black"/>
                </a:solidFill>
                <a:latin typeface="Times New Roman"/>
                <a:ea typeface="標楷體"/>
                <a:cs typeface="Microsoft JhengHei"/>
              </a:rPr>
              <a:t>辨</a:t>
            </a:r>
            <a:r>
              <a:rPr lang="zh-TW" altLang="zh-TW" kern="0" spc="10" dirty="0">
                <a:solidFill>
                  <a:prstClr val="black"/>
                </a:solidFill>
                <a:latin typeface="Times New Roman"/>
                <a:ea typeface="標楷體"/>
                <a:cs typeface="Microsoft JhengHei"/>
              </a:rPr>
              <a:t>識</a:t>
            </a:r>
            <a:r>
              <a:rPr lang="zh-TW" altLang="zh-TW" kern="0" dirty="0">
                <a:solidFill>
                  <a:prstClr val="black"/>
                </a:solidFill>
                <a:latin typeface="Times New Roman"/>
                <a:ea typeface="標楷體"/>
                <a:cs typeface="Microsoft JhengHei"/>
              </a:rPr>
              <a:t>與</a:t>
            </a:r>
            <a:r>
              <a:rPr lang="zh-TW" altLang="zh-TW" kern="0" spc="10" dirty="0">
                <a:solidFill>
                  <a:prstClr val="black"/>
                </a:solidFill>
                <a:latin typeface="Times New Roman"/>
                <a:ea typeface="標楷體"/>
                <a:cs typeface="Microsoft JhengHei"/>
              </a:rPr>
              <a:t>關</a:t>
            </a:r>
            <a:r>
              <a:rPr lang="zh-TW" altLang="zh-TW" kern="0" dirty="0">
                <a:solidFill>
                  <a:prstClr val="black"/>
                </a:solidFill>
                <a:latin typeface="Times New Roman"/>
                <a:ea typeface="標楷體"/>
                <a:cs typeface="Microsoft JhengHei"/>
              </a:rPr>
              <a:t>聯詞</a:t>
            </a:r>
            <a:r>
              <a:rPr lang="zh-TW" altLang="zh-TW" kern="0" spc="10" dirty="0">
                <a:solidFill>
                  <a:prstClr val="black"/>
                </a:solidFill>
                <a:latin typeface="Times New Roman"/>
                <a:ea typeface="標楷體"/>
                <a:cs typeface="Microsoft JhengHei"/>
              </a:rPr>
              <a:t>運</a:t>
            </a:r>
            <a:r>
              <a:rPr lang="zh-TW" altLang="zh-TW" kern="0" dirty="0">
                <a:solidFill>
                  <a:prstClr val="black"/>
                </a:solidFill>
                <a:latin typeface="Times New Roman"/>
                <a:ea typeface="標楷體"/>
                <a:cs typeface="Microsoft JhengHei"/>
              </a:rPr>
              <a:t>用</a:t>
            </a:r>
            <a:endParaRPr lang="zh-TW" altLang="zh-TW" kern="100" dirty="0">
              <a:solidFill>
                <a:prstClr val="black"/>
              </a:solidFill>
              <a:latin typeface="Times New Roman"/>
            </a:endParaRPr>
          </a:p>
          <a:p>
            <a:pPr marL="0" lvl="0" indent="0">
              <a:buNone/>
            </a:pPr>
            <a:r>
              <a:rPr lang="zh-TW" altLang="zh-TW" dirty="0" smtClean="0">
                <a:solidFill>
                  <a:prstClr val="black"/>
                </a:solidFill>
                <a:ea typeface="標楷體"/>
                <a:cs typeface="Microsoft JhengHei"/>
              </a:rPr>
              <a:t>句型</a:t>
            </a:r>
            <a:r>
              <a:rPr lang="zh-TW" altLang="zh-TW" dirty="0">
                <a:solidFill>
                  <a:prstClr val="black"/>
                </a:solidFill>
                <a:ea typeface="標楷體"/>
                <a:cs typeface="Microsoft JhengHei"/>
              </a:rPr>
              <a:t>教</a:t>
            </a:r>
            <a:r>
              <a:rPr lang="zh-TW" altLang="zh-TW" spc="-70" dirty="0">
                <a:solidFill>
                  <a:prstClr val="black"/>
                </a:solidFill>
                <a:ea typeface="標楷體"/>
                <a:cs typeface="Microsoft JhengHei"/>
              </a:rPr>
              <a:t>學</a:t>
            </a:r>
            <a:r>
              <a:rPr lang="zh-TW" altLang="zh-TW" spc="-575" dirty="0" smtClean="0">
                <a:solidFill>
                  <a:prstClr val="black"/>
                </a:solidFill>
                <a:ea typeface="標楷體"/>
                <a:cs typeface="Microsoft JhengHei"/>
              </a:rPr>
              <a:t>：</a:t>
            </a:r>
            <a:r>
              <a:rPr lang="zh-TW" altLang="zh-TW" dirty="0" smtClean="0">
                <a:solidFill>
                  <a:prstClr val="black"/>
                </a:solidFill>
                <a:ea typeface="標楷體"/>
                <a:cs typeface="Microsoft JhengHei"/>
              </a:rPr>
              <a:t>「</a:t>
            </a:r>
            <a:r>
              <a:rPr lang="zh-TW" altLang="zh-TW" dirty="0">
                <a:solidFill>
                  <a:prstClr val="black"/>
                </a:solidFill>
                <a:ea typeface="標楷體"/>
                <a:cs typeface="Microsoft JhengHei"/>
              </a:rPr>
              <a:t>當</a:t>
            </a:r>
            <a:r>
              <a:rPr lang="en-US" altLang="zh-TW" dirty="0">
                <a:solidFill>
                  <a:prstClr val="black"/>
                </a:solidFill>
                <a:ea typeface="標楷體"/>
                <a:cs typeface="Microsoft JhengHei"/>
              </a:rPr>
              <a:t>……</a:t>
            </a:r>
            <a:r>
              <a:rPr lang="zh-TW" altLang="zh-TW" dirty="0">
                <a:solidFill>
                  <a:prstClr val="black"/>
                </a:solidFill>
                <a:ea typeface="標楷體"/>
                <a:cs typeface="Microsoft JhengHei"/>
              </a:rPr>
              <a:t>會</a:t>
            </a:r>
            <a:r>
              <a:rPr lang="en-US" altLang="zh-TW" dirty="0">
                <a:solidFill>
                  <a:prstClr val="black"/>
                </a:solidFill>
                <a:ea typeface="標楷體"/>
                <a:cs typeface="Microsoft JhengHei"/>
              </a:rPr>
              <a:t>……</a:t>
            </a:r>
            <a:r>
              <a:rPr lang="zh-TW" altLang="zh-TW" dirty="0">
                <a:solidFill>
                  <a:prstClr val="black"/>
                </a:solidFill>
                <a:ea typeface="標楷體"/>
                <a:cs typeface="Microsoft JhengHei"/>
              </a:rPr>
              <a:t>」、「又</a:t>
            </a:r>
            <a:r>
              <a:rPr lang="en-US" altLang="zh-TW" dirty="0">
                <a:solidFill>
                  <a:prstClr val="black"/>
                </a:solidFill>
                <a:ea typeface="標楷體"/>
                <a:cs typeface="Microsoft JhengHei"/>
              </a:rPr>
              <a:t>……</a:t>
            </a:r>
            <a:r>
              <a:rPr lang="zh-TW" altLang="zh-TW" dirty="0">
                <a:solidFill>
                  <a:prstClr val="black"/>
                </a:solidFill>
                <a:ea typeface="標楷體"/>
                <a:cs typeface="Microsoft JhengHei"/>
              </a:rPr>
              <a:t>又</a:t>
            </a:r>
            <a:r>
              <a:rPr lang="en-US" altLang="zh-TW" dirty="0">
                <a:solidFill>
                  <a:prstClr val="black"/>
                </a:solidFill>
                <a:ea typeface="標楷體"/>
                <a:cs typeface="Microsoft JhengHei"/>
              </a:rPr>
              <a:t>……</a:t>
            </a:r>
            <a:r>
              <a:rPr lang="zh-TW" altLang="zh-TW" dirty="0">
                <a:solidFill>
                  <a:prstClr val="black"/>
                </a:solidFill>
                <a:ea typeface="標楷體"/>
                <a:cs typeface="Microsoft JhengHei"/>
              </a:rPr>
              <a:t>」、「雖然</a:t>
            </a:r>
            <a:r>
              <a:rPr lang="en-US" altLang="zh-TW" dirty="0">
                <a:solidFill>
                  <a:prstClr val="black"/>
                </a:solidFill>
                <a:ea typeface="標楷體"/>
                <a:cs typeface="Microsoft JhengHei"/>
              </a:rPr>
              <a:t>……</a:t>
            </a:r>
            <a:r>
              <a:rPr lang="zh-TW" altLang="zh-TW" dirty="0">
                <a:solidFill>
                  <a:prstClr val="black"/>
                </a:solidFill>
                <a:ea typeface="標楷體"/>
                <a:cs typeface="Microsoft JhengHei"/>
              </a:rPr>
              <a:t>卻</a:t>
            </a:r>
            <a:r>
              <a:rPr lang="en-US" altLang="zh-TW" dirty="0">
                <a:solidFill>
                  <a:prstClr val="black"/>
                </a:solidFill>
                <a:ea typeface="標楷體"/>
                <a:cs typeface="Microsoft JhengHei"/>
              </a:rPr>
              <a:t>……</a:t>
            </a:r>
            <a:r>
              <a:rPr lang="zh-TW" altLang="zh-TW" dirty="0">
                <a:solidFill>
                  <a:prstClr val="black"/>
                </a:solidFill>
                <a:ea typeface="標楷體"/>
                <a:cs typeface="Microsoft JhengHei"/>
              </a:rPr>
              <a:t>」、</a:t>
            </a:r>
            <a:r>
              <a:rPr lang="zh-TW" altLang="zh-TW" spc="10" dirty="0">
                <a:solidFill>
                  <a:prstClr val="black"/>
                </a:solidFill>
                <a:ea typeface="標楷體"/>
                <a:cs typeface="Microsoft JhengHei"/>
              </a:rPr>
              <a:t>三</a:t>
            </a:r>
            <a:r>
              <a:rPr lang="zh-TW" altLang="zh-TW" dirty="0">
                <a:solidFill>
                  <a:prstClr val="black"/>
                </a:solidFill>
                <a:ea typeface="標楷體"/>
                <a:cs typeface="Microsoft JhengHei"/>
              </a:rPr>
              <a:t>個</a:t>
            </a:r>
            <a:r>
              <a:rPr lang="zh-TW" altLang="zh-TW" dirty="0" smtClean="0">
                <a:solidFill>
                  <a:prstClr val="black"/>
                </a:solidFill>
                <a:ea typeface="標楷體"/>
                <a:cs typeface="Microsoft JhengHei"/>
              </a:rPr>
              <a:t>句型</a:t>
            </a:r>
            <a:endParaRPr lang="zh-TW" altLang="en-US" dirty="0"/>
          </a:p>
        </p:txBody>
      </p:sp>
      <p:pic>
        <p:nvPicPr>
          <p:cNvPr id="4" name="圖片 3">
            <a:hlinkClick r:id="rId6" action="ppaction://hlinkpres?slideindex=1&amp;slidetitle=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40352" y="2060848"/>
            <a:ext cx="8953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5261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2708920"/>
            <a:ext cx="8229600" cy="19728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感謝聆聽</a:t>
            </a:r>
            <a:endParaRPr lang="zh-TW" altLang="en-US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857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52</Words>
  <Application>Microsoft Office PowerPoint</Application>
  <PresentationFormat>如螢幕大小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課文本位閱讀理解策略 低年級分享 成員:謝燕嬌.李鈴蘭.洪惠玲</vt:lpstr>
      <vt:lpstr>教學節數順序與策略應用</vt:lpstr>
      <vt:lpstr>教學節數順序與策略應用</vt:lpstr>
      <vt:lpstr>投影片 4</vt:lpstr>
    </vt:vector>
  </TitlesOfParts>
  <Company>BEST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課文本位閱讀策略 低年級分享</dc:title>
  <dc:creator>linda</dc:creator>
  <cp:lastModifiedBy>User</cp:lastModifiedBy>
  <cp:revision>24</cp:revision>
  <dcterms:created xsi:type="dcterms:W3CDTF">2014-04-11T21:47:36Z</dcterms:created>
  <dcterms:modified xsi:type="dcterms:W3CDTF">2014-04-02T08:16:15Z</dcterms:modified>
</cp:coreProperties>
</file>