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94660"/>
  </p:normalViewPr>
  <p:slideViewPr>
    <p:cSldViewPr>
      <p:cViewPr varScale="1">
        <p:scale>
          <a:sx n="64" d="100"/>
          <a:sy n="64" d="100"/>
        </p:scale>
        <p:origin x="-9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CD3F-63B9-4A97-B240-738AA786CBF5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0638-1588-413C-9218-41812D071DB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CD3F-63B9-4A97-B240-738AA786CBF5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0638-1588-413C-9218-41812D071D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CD3F-63B9-4A97-B240-738AA786CBF5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0638-1588-413C-9218-41812D071D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CD3F-63B9-4A97-B240-738AA786CBF5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0638-1588-413C-9218-41812D071DB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CD3F-63B9-4A97-B240-738AA786CBF5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0638-1588-413C-9218-41812D071D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CD3F-63B9-4A97-B240-738AA786CBF5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0638-1588-413C-9218-41812D071D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CD3F-63B9-4A97-B240-738AA786CBF5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0638-1588-413C-9218-41812D071D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CD3F-63B9-4A97-B240-738AA786CBF5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0638-1588-413C-9218-41812D071D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CD3F-63B9-4A97-B240-738AA786CBF5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0638-1588-413C-9218-41812D071D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CD3F-63B9-4A97-B240-738AA786CBF5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0638-1588-413C-9218-41812D071D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CD3F-63B9-4A97-B240-738AA786CBF5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0638-1588-413C-9218-41812D071D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CA1CD3F-63B9-4A97-B240-738AA786CBF5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5410638-1588-413C-9218-41812D071D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20170526(</a:t>
            </a:r>
            <a:r>
              <a:rPr lang="zh-TW" altLang="en-US" sz="2000" dirty="0" smtClean="0"/>
              <a:t>五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印度文化</a:t>
            </a:r>
            <a:r>
              <a:rPr lang="en-US" altLang="zh-TW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zh-TW" altLang="en-US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階級</a:t>
            </a:r>
            <a:r>
              <a:rPr lang="zh-TW" altLang="en-US" sz="54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制度</a:t>
            </a:r>
          </a:p>
        </p:txBody>
      </p:sp>
    </p:spTree>
    <p:extLst>
      <p:ext uri="{BB962C8B-B14F-4D97-AF65-F5344CB8AC3E}">
        <p14:creationId xmlns:p14="http://schemas.microsoft.com/office/powerpoint/2010/main" val="19803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 </a:t>
            </a:r>
            <a:r>
              <a:rPr lang="zh-TW" altLang="en-US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種姓</a:t>
            </a:r>
            <a:r>
              <a:rPr lang="zh-TW" altLang="en-US" sz="48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制度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人</a:t>
            </a:r>
            <a:r>
              <a:rPr lang="zh-TW" altLang="en-US" sz="2800" dirty="0"/>
              <a:t>一生下來就</a:t>
            </a:r>
            <a:r>
              <a:rPr lang="zh-TW" altLang="en-US" sz="2800" b="1" dirty="0">
                <a:solidFill>
                  <a:srgbClr val="92D050"/>
                </a:solidFill>
              </a:rPr>
              <a:t>繼承父親</a:t>
            </a:r>
            <a:r>
              <a:rPr lang="zh-TW" altLang="en-US" sz="2800" dirty="0"/>
              <a:t>的</a:t>
            </a:r>
            <a:r>
              <a:rPr lang="zh-TW" altLang="en-US" sz="2800" dirty="0">
                <a:solidFill>
                  <a:srgbClr val="FFC000"/>
                </a:solidFill>
              </a:rPr>
              <a:t>種姓職業</a:t>
            </a:r>
            <a:r>
              <a:rPr lang="zh-TW" altLang="en-US" sz="2800" dirty="0" smtClean="0"/>
              <a:t>，種姓</a:t>
            </a:r>
            <a:r>
              <a:rPr lang="zh-TW" altLang="en-US" sz="2800" dirty="0"/>
              <a:t>之間的</a:t>
            </a:r>
            <a:r>
              <a:rPr lang="zh-TW" altLang="en-US" sz="2800" b="1" dirty="0">
                <a:solidFill>
                  <a:srgbClr val="FF0000"/>
                </a:solidFill>
              </a:rPr>
              <a:t>界限</a:t>
            </a:r>
            <a:r>
              <a:rPr lang="zh-TW" altLang="en-US" sz="2800" dirty="0"/>
              <a:t>非常嚴格</a:t>
            </a:r>
            <a:r>
              <a:rPr lang="zh-TW" altLang="en-US" sz="2800" b="1" dirty="0">
                <a:solidFill>
                  <a:srgbClr val="00B0F0"/>
                </a:solidFill>
              </a:rPr>
              <a:t>不可逾越</a:t>
            </a:r>
            <a:r>
              <a:rPr lang="zh-TW" altLang="en-US" sz="2800" dirty="0" smtClean="0"/>
              <a:t>，</a:t>
            </a:r>
          </a:p>
          <a:p>
            <a:r>
              <a:rPr lang="zh-TW" altLang="en-US" sz="2800" dirty="0" smtClean="0"/>
              <a:t>將人民分為 </a:t>
            </a:r>
            <a:r>
              <a:rPr lang="en-US" altLang="zh-TW" sz="2800" b="1" dirty="0" smtClean="0">
                <a:solidFill>
                  <a:srgbClr val="FFC000"/>
                </a:solidFill>
              </a:rPr>
              <a:t>4</a:t>
            </a:r>
            <a:r>
              <a:rPr lang="zh-TW" altLang="en-US" sz="2800" b="1" dirty="0" smtClean="0">
                <a:solidFill>
                  <a:srgbClr val="FFC000"/>
                </a:solidFill>
              </a:rPr>
              <a:t> </a:t>
            </a:r>
            <a:r>
              <a:rPr lang="zh-TW" altLang="en-US" sz="2800" dirty="0" smtClean="0"/>
              <a:t>個等級。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8"/>
            <a:ext cx="3768080" cy="30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 第</a:t>
            </a:r>
            <a:r>
              <a:rPr lang="en-US" altLang="zh-TW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1</a:t>
            </a:r>
            <a:r>
              <a:rPr lang="zh-TW" altLang="en-US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級：</a:t>
            </a:r>
            <a:r>
              <a:rPr lang="zh-TW" altLang="en-US" sz="48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婆羅門</a:t>
            </a:r>
            <a:endParaRPr lang="zh-TW" altLang="en-US" sz="4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00B0F0"/>
                </a:solidFill>
              </a:rPr>
              <a:t>祭司</a:t>
            </a:r>
            <a:r>
              <a:rPr lang="zh-TW" altLang="en-US" sz="2800" dirty="0"/>
              <a:t>和</a:t>
            </a:r>
            <a:r>
              <a:rPr lang="zh-TW" altLang="en-US" sz="2800" b="1" dirty="0">
                <a:solidFill>
                  <a:srgbClr val="92D050"/>
                </a:solidFill>
              </a:rPr>
              <a:t>僧侶</a:t>
            </a:r>
            <a:r>
              <a:rPr lang="zh-TW" altLang="en-US" sz="2800" dirty="0"/>
              <a:t>屬於這一級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他們</a:t>
            </a:r>
            <a:r>
              <a:rPr lang="zh-TW" altLang="en-US" sz="2800" dirty="0"/>
              <a:t>是從印度教創造神</a:t>
            </a:r>
            <a:r>
              <a:rPr lang="zh-TW" altLang="en-US" sz="2800" b="1" dirty="0">
                <a:solidFill>
                  <a:srgbClr val="FF0000"/>
                </a:solidFill>
              </a:rPr>
              <a:t>口</a:t>
            </a:r>
            <a:r>
              <a:rPr lang="zh-TW" altLang="en-US" sz="2800" dirty="0"/>
              <a:t>中出生的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41552"/>
            <a:ext cx="3768080" cy="251205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81" y="2852935"/>
            <a:ext cx="3713420" cy="27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 第</a:t>
            </a:r>
            <a:r>
              <a:rPr lang="en-US" altLang="zh-TW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2</a:t>
            </a:r>
            <a:r>
              <a:rPr lang="zh-TW" altLang="en-US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級：</a:t>
            </a:r>
            <a:r>
              <a:rPr lang="zh-TW" altLang="en-US" sz="48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剎帝利</a:t>
            </a:r>
            <a:endParaRPr lang="zh-TW" altLang="en-US" sz="4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FFC000"/>
                </a:solidFill>
              </a:rPr>
              <a:t>貴族</a:t>
            </a:r>
            <a:r>
              <a:rPr lang="zh-TW" altLang="en-US" sz="2800" dirty="0"/>
              <a:t>和</a:t>
            </a:r>
            <a:r>
              <a:rPr lang="zh-TW" altLang="en-US" sz="2800" b="1" dirty="0">
                <a:solidFill>
                  <a:srgbClr val="00B0F0"/>
                </a:solidFill>
              </a:rPr>
              <a:t>武士</a:t>
            </a:r>
            <a:r>
              <a:rPr lang="zh-TW" altLang="en-US" sz="2800" dirty="0"/>
              <a:t>屬於這一等級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他們</a:t>
            </a:r>
            <a:r>
              <a:rPr lang="zh-TW" altLang="en-US" sz="2800" dirty="0"/>
              <a:t>是從創造神</a:t>
            </a:r>
            <a:r>
              <a:rPr lang="zh-TW" altLang="en-US" sz="2800" b="1" dirty="0">
                <a:solidFill>
                  <a:srgbClr val="FF0000"/>
                </a:solidFill>
              </a:rPr>
              <a:t>肩膀</a:t>
            </a:r>
            <a:r>
              <a:rPr lang="zh-TW" altLang="en-US" sz="2800" dirty="0"/>
              <a:t>上出來的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74883"/>
            <a:ext cx="3063479" cy="251205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64609"/>
            <a:ext cx="2160240" cy="30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6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 第</a:t>
            </a:r>
            <a:r>
              <a:rPr lang="en-US" altLang="zh-TW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3</a:t>
            </a:r>
            <a:r>
              <a:rPr lang="zh-TW" altLang="en-US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級：</a:t>
            </a:r>
            <a:r>
              <a:rPr lang="zh-TW" altLang="en-US" sz="48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吠舍</a:t>
            </a:r>
            <a:endParaRPr lang="zh-TW" altLang="en-US" sz="4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是指參加生產勞動的</a:t>
            </a:r>
            <a:r>
              <a:rPr lang="zh-TW" altLang="en-US" sz="2800" b="1" dirty="0">
                <a:solidFill>
                  <a:srgbClr val="FFC000"/>
                </a:solidFill>
              </a:rPr>
              <a:t>商人</a:t>
            </a:r>
            <a:r>
              <a:rPr lang="zh-TW" altLang="en-US" sz="2800" dirty="0"/>
              <a:t>、</a:t>
            </a:r>
            <a:r>
              <a:rPr lang="zh-TW" altLang="en-US" sz="2800" b="1" dirty="0">
                <a:solidFill>
                  <a:srgbClr val="92D050"/>
                </a:solidFill>
              </a:rPr>
              <a:t>農民</a:t>
            </a:r>
            <a:r>
              <a:rPr lang="zh-TW" altLang="en-US" sz="2800" dirty="0"/>
              <a:t>、</a:t>
            </a:r>
            <a:r>
              <a:rPr lang="zh-TW" altLang="en-US" sz="2800" b="1" dirty="0">
                <a:solidFill>
                  <a:srgbClr val="00B0F0"/>
                </a:solidFill>
              </a:rPr>
              <a:t>工人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他們</a:t>
            </a:r>
            <a:r>
              <a:rPr lang="zh-TW" altLang="en-US" sz="2800" dirty="0"/>
              <a:t>是從創造神的</a:t>
            </a:r>
            <a:r>
              <a:rPr lang="zh-TW" altLang="en-US" sz="2800" b="1" dirty="0">
                <a:solidFill>
                  <a:srgbClr val="FF0000"/>
                </a:solidFill>
              </a:rPr>
              <a:t>膝</a:t>
            </a:r>
            <a:r>
              <a:rPr lang="zh-TW" altLang="en-US" sz="2800" dirty="0"/>
              <a:t>下出生</a:t>
            </a:r>
            <a:r>
              <a:rPr lang="zh-TW" altLang="en-US" sz="2800" dirty="0" smtClean="0"/>
              <a:t>的。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8920"/>
            <a:ext cx="2655628" cy="35797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96952"/>
            <a:ext cx="3456384" cy="26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 第</a:t>
            </a:r>
            <a:r>
              <a:rPr lang="en-US" altLang="zh-TW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4</a:t>
            </a:r>
            <a:r>
              <a:rPr lang="zh-TW" altLang="en-US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級：</a:t>
            </a:r>
            <a:r>
              <a:rPr lang="zh-TW" altLang="en-US" sz="48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首陀羅</a:t>
            </a:r>
            <a:endParaRPr lang="zh-TW" altLang="en-US" sz="4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是</a:t>
            </a:r>
            <a:r>
              <a:rPr lang="zh-TW" altLang="en-US" sz="2800" b="1" dirty="0">
                <a:solidFill>
                  <a:srgbClr val="FFC000"/>
                </a:solidFill>
              </a:rPr>
              <a:t>傭人</a:t>
            </a:r>
            <a:r>
              <a:rPr lang="zh-TW" altLang="en-US" sz="2800" dirty="0"/>
              <a:t>及</a:t>
            </a:r>
            <a:r>
              <a:rPr lang="zh-TW" altLang="en-US" sz="2800" b="1" dirty="0">
                <a:solidFill>
                  <a:srgbClr val="00B0F0"/>
                </a:solidFill>
              </a:rPr>
              <a:t>僕役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他們</a:t>
            </a:r>
            <a:r>
              <a:rPr lang="zh-TW" altLang="en-US" sz="2800" dirty="0"/>
              <a:t>是從創造神的</a:t>
            </a:r>
            <a:r>
              <a:rPr lang="zh-TW" altLang="en-US" sz="2800" b="1" dirty="0">
                <a:solidFill>
                  <a:srgbClr val="FF0000"/>
                </a:solidFill>
              </a:rPr>
              <a:t>腳</a:t>
            </a:r>
            <a:r>
              <a:rPr lang="zh-TW" altLang="en-US" sz="2800" dirty="0"/>
              <a:t>上出生的，被歸類為不潔的人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3384376" cy="25382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8373"/>
            <a:ext cx="3816424" cy="25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2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 </a:t>
            </a:r>
            <a:r>
              <a:rPr lang="zh-TW" altLang="en-US" sz="480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賤民</a:t>
            </a:r>
            <a:endParaRPr lang="zh-TW" altLang="en-US" sz="480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由</a:t>
            </a:r>
            <a:r>
              <a:rPr lang="zh-TW" altLang="en-US" sz="2800" b="1" dirty="0">
                <a:solidFill>
                  <a:srgbClr val="92D050"/>
                </a:solidFill>
              </a:rPr>
              <a:t>罪犯</a:t>
            </a:r>
            <a:r>
              <a:rPr lang="zh-TW" altLang="en-US" sz="2800" dirty="0"/>
              <a:t>、</a:t>
            </a:r>
            <a:r>
              <a:rPr lang="zh-TW" altLang="en-US" sz="2800" b="1" dirty="0">
                <a:solidFill>
                  <a:srgbClr val="FFC000"/>
                </a:solidFill>
              </a:rPr>
              <a:t>戰俘</a:t>
            </a:r>
            <a:r>
              <a:rPr lang="zh-TW" altLang="en-US" sz="2800" dirty="0"/>
              <a:t>或是跨種姓婚姻者及其後裔組成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/>
              <a:t>他們的身分世代相傳，不能</a:t>
            </a:r>
            <a:r>
              <a:rPr lang="zh-TW" altLang="en-US" sz="2800" dirty="0">
                <a:solidFill>
                  <a:srgbClr val="FF0000"/>
                </a:solidFill>
              </a:rPr>
              <a:t>受教育</a:t>
            </a:r>
            <a:r>
              <a:rPr lang="zh-TW" altLang="en-US" sz="2800" dirty="0"/>
              <a:t>、不可</a:t>
            </a:r>
            <a:r>
              <a:rPr lang="zh-TW" altLang="en-US" sz="2800" dirty="0">
                <a:solidFill>
                  <a:srgbClr val="FF0000"/>
                </a:solidFill>
              </a:rPr>
              <a:t>穿鞋</a:t>
            </a:r>
            <a:r>
              <a:rPr lang="zh-TW" altLang="en-US" sz="2800" dirty="0"/>
              <a:t>、也幾乎沒有社會地位，只被允許從事非常</a:t>
            </a:r>
            <a:r>
              <a:rPr lang="zh-TW" altLang="en-US" sz="2800" dirty="0">
                <a:solidFill>
                  <a:srgbClr val="FF0000"/>
                </a:solidFill>
              </a:rPr>
              <a:t>卑賤</a:t>
            </a:r>
            <a:r>
              <a:rPr lang="zh-TW" altLang="en-US" sz="2800" dirty="0"/>
              <a:t>的工作，例如清潔穢物或喪葬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/>
              <a:t>由於「賤民」被視為不可接觸的人，</a:t>
            </a:r>
            <a:r>
              <a:rPr lang="zh-TW" altLang="en-US" sz="2800" dirty="0" smtClean="0"/>
              <a:t>因此嚴禁</a:t>
            </a:r>
            <a:r>
              <a:rPr lang="zh-TW" altLang="en-US" sz="2800" dirty="0">
                <a:solidFill>
                  <a:srgbClr val="FFC000"/>
                </a:solidFill>
              </a:rPr>
              <a:t>觸碰</a:t>
            </a:r>
            <a:r>
              <a:rPr lang="zh-TW" altLang="en-US" sz="2800" dirty="0"/>
              <a:t>到其他賤民的身體，賤民走過的</a:t>
            </a:r>
            <a:r>
              <a:rPr lang="zh-TW" altLang="en-US" sz="2800" dirty="0">
                <a:solidFill>
                  <a:srgbClr val="00B0F0"/>
                </a:solidFill>
              </a:rPr>
              <a:t>足跡</a:t>
            </a:r>
            <a:r>
              <a:rPr lang="zh-TW" altLang="en-US" sz="2800" dirty="0"/>
              <a:t>都要清理撫平，甚至連</a:t>
            </a:r>
            <a:r>
              <a:rPr lang="zh-TW" altLang="en-US" sz="2800" dirty="0">
                <a:solidFill>
                  <a:srgbClr val="92D050"/>
                </a:solidFill>
              </a:rPr>
              <a:t>影子</a:t>
            </a:r>
            <a:r>
              <a:rPr lang="zh-TW" altLang="en-US" sz="2800" dirty="0"/>
              <a:t>都不可以交疊，以免玷汙他人。</a:t>
            </a:r>
          </a:p>
          <a:p>
            <a:endParaRPr lang="en-US" altLang="zh-TW" sz="2800" dirty="0" smtClean="0"/>
          </a:p>
          <a:p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8" y="2780928"/>
            <a:ext cx="4316513" cy="28803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016"/>
            <a:ext cx="4142774" cy="2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2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cap="none" spc="0" dirty="0" smtClean="0">
                <a:ln w="1905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種姓制度</a:t>
            </a:r>
            <a:endParaRPr lang="zh-TW" altLang="en-US" sz="5400" b="1" cap="none" spc="0" dirty="0">
              <a:ln w="1905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5256584" cy="6222483"/>
          </a:xfrm>
        </p:spPr>
      </p:pic>
      <p:sp>
        <p:nvSpPr>
          <p:cNvPr id="5" name="圓角矩形 4"/>
          <p:cNvSpPr/>
          <p:nvPr/>
        </p:nvSpPr>
        <p:spPr>
          <a:xfrm>
            <a:off x="5076056" y="548680"/>
            <a:ext cx="1872208" cy="792088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B0F0"/>
                </a:solidFill>
              </a:rPr>
              <a:t>婆羅門</a:t>
            </a:r>
            <a:endParaRPr lang="zh-TW" altLang="en-US" sz="3200" b="1" dirty="0">
              <a:solidFill>
                <a:srgbClr val="00B0F0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652120" y="2204864"/>
            <a:ext cx="1872208" cy="792088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92D050"/>
                </a:solidFill>
              </a:rPr>
              <a:t>剎帝利</a:t>
            </a:r>
            <a:endParaRPr lang="zh-TW" altLang="en-US" sz="3200" b="1" dirty="0">
              <a:solidFill>
                <a:srgbClr val="92D05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436096" y="4293096"/>
            <a:ext cx="1872208" cy="7920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C000"/>
                </a:solidFill>
              </a:rPr>
              <a:t>吠舍</a:t>
            </a:r>
            <a:endParaRPr lang="zh-TW" altLang="en-US" sz="3200" b="1" dirty="0">
              <a:solidFill>
                <a:srgbClr val="FFC000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868144" y="5373216"/>
            <a:ext cx="1872208" cy="79208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7030A0"/>
                </a:solidFill>
              </a:rPr>
              <a:t>首陀羅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043608" y="5921660"/>
            <a:ext cx="1872208" cy="79208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賤民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36</TotalTime>
  <Words>200</Words>
  <Application>Microsoft Office PowerPoint</Application>
  <PresentationFormat>如螢幕大小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地平線</vt:lpstr>
      <vt:lpstr>印度文化-階級制度</vt:lpstr>
      <vt:lpstr> 種姓制度</vt:lpstr>
      <vt:lpstr> 第1級：婆羅門</vt:lpstr>
      <vt:lpstr> 第2級：剎帝利</vt:lpstr>
      <vt:lpstr> 第3級：吠舍</vt:lpstr>
      <vt:lpstr> 第4級：首陀羅</vt:lpstr>
      <vt:lpstr> 賤民</vt:lpstr>
      <vt:lpstr>種姓制度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印度文化-階級制度</dc:title>
  <dc:creator>user</dc:creator>
  <cp:lastModifiedBy>user</cp:lastModifiedBy>
  <cp:revision>4</cp:revision>
  <dcterms:created xsi:type="dcterms:W3CDTF">2017-05-26T04:51:20Z</dcterms:created>
  <dcterms:modified xsi:type="dcterms:W3CDTF">2017-05-26T05:27:30Z</dcterms:modified>
</cp:coreProperties>
</file>